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40"/>
  </p:notesMasterIdLst>
  <p:handoutMasterIdLst>
    <p:handoutMasterId r:id="rId41"/>
  </p:handoutMasterIdLst>
  <p:sldIdLst>
    <p:sldId id="368" r:id="rId6"/>
    <p:sldId id="372" r:id="rId7"/>
    <p:sldId id="392" r:id="rId8"/>
    <p:sldId id="393" r:id="rId9"/>
    <p:sldId id="394" r:id="rId10"/>
    <p:sldId id="395" r:id="rId11"/>
    <p:sldId id="389" r:id="rId12"/>
    <p:sldId id="390" r:id="rId13"/>
    <p:sldId id="371" r:id="rId14"/>
    <p:sldId id="373" r:id="rId15"/>
    <p:sldId id="391" r:id="rId16"/>
    <p:sldId id="376" r:id="rId17"/>
    <p:sldId id="377" r:id="rId18"/>
    <p:sldId id="381" r:id="rId19"/>
    <p:sldId id="382" r:id="rId20"/>
    <p:sldId id="384" r:id="rId21"/>
    <p:sldId id="396" r:id="rId22"/>
    <p:sldId id="397" r:id="rId23"/>
    <p:sldId id="404" r:id="rId24"/>
    <p:sldId id="398" r:id="rId25"/>
    <p:sldId id="399" r:id="rId26"/>
    <p:sldId id="400" r:id="rId27"/>
    <p:sldId id="401" r:id="rId28"/>
    <p:sldId id="402" r:id="rId29"/>
    <p:sldId id="403" r:id="rId30"/>
    <p:sldId id="405" r:id="rId31"/>
    <p:sldId id="406" r:id="rId32"/>
    <p:sldId id="407" r:id="rId33"/>
    <p:sldId id="408" r:id="rId34"/>
    <p:sldId id="409" r:id="rId35"/>
    <p:sldId id="388" r:id="rId36"/>
    <p:sldId id="369" r:id="rId37"/>
    <p:sldId id="370" r:id="rId38"/>
    <p:sldId id="387" r:id="rId39"/>
  </p:sldIdLst>
  <p:sldSz cx="10972800" cy="8229600" type="B4JIS"/>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345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2C90"/>
    <a:srgbClr val="A31527"/>
    <a:srgbClr val="A21727"/>
    <a:srgbClr val="CC0000"/>
    <a:srgbClr val="B01C32"/>
    <a:srgbClr val="CCCDCC"/>
    <a:srgbClr val="EDEEED"/>
    <a:srgbClr val="C51C30"/>
    <a:srgbClr val="1AA594"/>
    <a:srgbClr val="90B26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04" autoAdjust="0"/>
    <p:restoredTop sz="96005" autoAdjust="0"/>
  </p:normalViewPr>
  <p:slideViewPr>
    <p:cSldViewPr snapToGrid="0" snapToObjects="1" showGuides="1">
      <p:cViewPr varScale="1">
        <p:scale>
          <a:sx n="105" d="100"/>
          <a:sy n="105" d="100"/>
        </p:scale>
        <p:origin x="2176" y="184"/>
      </p:cViewPr>
      <p:guideLst>
        <p:guide orient="horz" pos="2592"/>
        <p:guide pos="3456"/>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123" d="100"/>
          <a:sy n="123" d="100"/>
        </p:scale>
        <p:origin x="490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4B8A31-2B9F-A94B-A2CC-00F18DA57334}" type="datetimeFigureOut">
              <a:rPr lang="en-US" smtClean="0"/>
              <a:pPr/>
              <a:t>8/11/21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F604B-6C0D-8446-A61A-2AA75F371917}" type="slidenum">
              <a:rPr lang="en-US" smtClean="0"/>
              <a:pPr/>
              <a:t>‹#›</a:t>
            </a:fld>
            <a:endParaRPr lang="en-US"/>
          </a:p>
        </p:txBody>
      </p:sp>
    </p:spTree>
    <p:extLst>
      <p:ext uri="{BB962C8B-B14F-4D97-AF65-F5344CB8AC3E}">
        <p14:creationId xmlns:p14="http://schemas.microsoft.com/office/powerpoint/2010/main" val="1320943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1EC66E-FACF-7F40-AACA-BA49429FF6B3}" type="datetimeFigureOut">
              <a:rPr lang="en-US" smtClean="0"/>
              <a:pPr/>
              <a:t>8/11/21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BDDD1B-7981-514B-B211-D97C9422D57B}" type="slidenum">
              <a:rPr lang="en-US" smtClean="0"/>
              <a:pPr/>
              <a:t>‹#›</a:t>
            </a:fld>
            <a:endParaRPr lang="en-US"/>
          </a:p>
        </p:txBody>
      </p:sp>
    </p:spTree>
    <p:extLst>
      <p:ext uri="{BB962C8B-B14F-4D97-AF65-F5344CB8AC3E}">
        <p14:creationId xmlns:p14="http://schemas.microsoft.com/office/powerpoint/2010/main" val="1375952119"/>
      </p:ext>
    </p:extLst>
  </p:cSld>
  <p:clrMap bg1="lt1" tx1="dk1" bg2="lt2" tx2="dk2" accent1="accent1" accent2="accent2" accent3="accent3" accent4="accent4" accent5="accent5" accent6="accent6" hlink="hlink" folHlink="folHlink"/>
  <p:notesStyle>
    <a:lvl1pPr marL="0" algn="l" defTabSz="731520" rtl="0" eaLnBrk="1" latinLnBrk="0" hangingPunct="1">
      <a:defRPr sz="1920" kern="1200">
        <a:solidFill>
          <a:schemeClr val="tx1"/>
        </a:solidFill>
        <a:latin typeface="+mn-lt"/>
        <a:ea typeface="+mn-ea"/>
        <a:cs typeface="+mn-cs"/>
      </a:defRPr>
    </a:lvl1pPr>
    <a:lvl2pPr marL="731520" algn="l" defTabSz="731520" rtl="0" eaLnBrk="1" latinLnBrk="0" hangingPunct="1">
      <a:defRPr sz="1920" kern="1200">
        <a:solidFill>
          <a:schemeClr val="tx1"/>
        </a:solidFill>
        <a:latin typeface="+mn-lt"/>
        <a:ea typeface="+mn-ea"/>
        <a:cs typeface="+mn-cs"/>
      </a:defRPr>
    </a:lvl2pPr>
    <a:lvl3pPr marL="1463040" algn="l" defTabSz="731520" rtl="0" eaLnBrk="1" latinLnBrk="0" hangingPunct="1">
      <a:defRPr sz="1920" kern="1200">
        <a:solidFill>
          <a:schemeClr val="tx1"/>
        </a:solidFill>
        <a:latin typeface="+mn-lt"/>
        <a:ea typeface="+mn-ea"/>
        <a:cs typeface="+mn-cs"/>
      </a:defRPr>
    </a:lvl3pPr>
    <a:lvl4pPr marL="2194560" algn="l" defTabSz="731520" rtl="0" eaLnBrk="1" latinLnBrk="0" hangingPunct="1">
      <a:defRPr sz="1920" kern="1200">
        <a:solidFill>
          <a:schemeClr val="tx1"/>
        </a:solidFill>
        <a:latin typeface="+mn-lt"/>
        <a:ea typeface="+mn-ea"/>
        <a:cs typeface="+mn-cs"/>
      </a:defRPr>
    </a:lvl4pPr>
    <a:lvl5pPr marL="2926080" algn="l" defTabSz="731520" rtl="0" eaLnBrk="1" latinLnBrk="0" hangingPunct="1">
      <a:defRPr sz="1920" kern="1200">
        <a:solidFill>
          <a:schemeClr val="tx1"/>
        </a:solidFill>
        <a:latin typeface="+mn-lt"/>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to next page</a:t>
            </a:r>
          </a:p>
        </p:txBody>
      </p:sp>
      <p:sp>
        <p:nvSpPr>
          <p:cNvPr id="4" name="Slide Number Placeholder 3"/>
          <p:cNvSpPr>
            <a:spLocks noGrp="1"/>
          </p:cNvSpPr>
          <p:nvPr>
            <p:ph type="sldNum" sz="quarter" idx="5"/>
          </p:nvPr>
        </p:nvSpPr>
        <p:spPr/>
        <p:txBody>
          <a:bodyPr/>
          <a:lstStyle/>
          <a:p>
            <a:fld id="{60BDDD1B-7981-514B-B211-D97C9422D57B}" type="slidenum">
              <a:rPr lang="en-US" smtClean="0"/>
              <a:pPr/>
              <a:t>1</a:t>
            </a:fld>
            <a:endParaRPr lang="en-US"/>
          </a:p>
        </p:txBody>
      </p:sp>
    </p:spTree>
    <p:extLst>
      <p:ext uri="{BB962C8B-B14F-4D97-AF65-F5344CB8AC3E}">
        <p14:creationId xmlns:p14="http://schemas.microsoft.com/office/powerpoint/2010/main" val="3854093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plot those f to get better view.</a:t>
            </a:r>
          </a:p>
          <a:p>
            <a:r>
              <a:rPr lang="en-US" dirty="0"/>
              <a:t>the perf of system is always limited by the slowest component.</a:t>
            </a:r>
          </a:p>
          <a:p>
            <a:endParaRPr lang="en-US" dirty="0"/>
          </a:p>
          <a:p>
            <a:r>
              <a:rPr lang="en-US" dirty="0"/>
              <a:t>We will then move to the </a:t>
            </a:r>
            <a:r>
              <a:rPr lang="en-US" dirty="0" err="1"/>
              <a:t>nxet</a:t>
            </a:r>
            <a:r>
              <a:rPr lang="en-US" dirty="0"/>
              <a:t> stage to briefly discuss how to </a:t>
            </a:r>
            <a:r>
              <a:rPr lang="en-US" dirty="0" err="1"/>
              <a:t>codegen</a:t>
            </a:r>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13</a:t>
            </a:fld>
            <a:endParaRPr lang="en-US"/>
          </a:p>
        </p:txBody>
      </p:sp>
    </p:spTree>
    <p:extLst>
      <p:ext uri="{BB962C8B-B14F-4D97-AF65-F5344CB8AC3E}">
        <p14:creationId xmlns:p14="http://schemas.microsoft.com/office/powerpoint/2010/main" val="1869171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t>
            </a:r>
            <a:r>
              <a:rPr lang="en-US" dirty="0" err="1"/>
              <a:t>sveral</a:t>
            </a:r>
            <a:r>
              <a:rPr lang="en-US" dirty="0"/>
              <a:t> important factors, 1. parallel 2. use </a:t>
            </a:r>
            <a:r>
              <a:rPr lang="en-US" dirty="0" err="1"/>
              <a:t>microkenerl</a:t>
            </a:r>
            <a:r>
              <a:rPr lang="en-US" dirty="0"/>
              <a:t> to ensure the </a:t>
            </a:r>
            <a:r>
              <a:rPr lang="en-US" dirty="0" err="1"/>
              <a:t>inst</a:t>
            </a:r>
            <a:r>
              <a:rPr lang="en-US" dirty="0"/>
              <a:t> lv perf</a:t>
            </a:r>
          </a:p>
        </p:txBody>
      </p:sp>
      <p:sp>
        <p:nvSpPr>
          <p:cNvPr id="4" name="Slide Number Placeholder 3"/>
          <p:cNvSpPr>
            <a:spLocks noGrp="1"/>
          </p:cNvSpPr>
          <p:nvPr>
            <p:ph type="sldNum" sz="quarter" idx="5"/>
          </p:nvPr>
        </p:nvSpPr>
        <p:spPr/>
        <p:txBody>
          <a:bodyPr/>
          <a:lstStyle/>
          <a:p>
            <a:fld id="{60BDDD1B-7981-514B-B211-D97C9422D57B}" type="slidenum">
              <a:rPr lang="en-US" smtClean="0"/>
              <a:pPr/>
              <a:t>14</a:t>
            </a:fld>
            <a:endParaRPr lang="en-US"/>
          </a:p>
        </p:txBody>
      </p:sp>
    </p:spTree>
    <p:extLst>
      <p:ext uri="{BB962C8B-B14F-4D97-AF65-F5344CB8AC3E}">
        <p14:creationId xmlns:p14="http://schemas.microsoft.com/office/powerpoint/2010/main" val="200635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2d conv is the most important op in </a:t>
            </a:r>
            <a:r>
              <a:rPr lang="en-US" dirty="0" err="1"/>
              <a:t>cnn</a:t>
            </a:r>
            <a:r>
              <a:rPr lang="en-US" dirty="0"/>
              <a:t>, the expr is shown</a:t>
            </a:r>
          </a:p>
          <a:p>
            <a:r>
              <a:rPr lang="en-US" dirty="0"/>
              <a:t>in this presentation, for illustration purpose we will assume the image and stencil are symmetric</a:t>
            </a:r>
          </a:p>
          <a:p>
            <a:endParaRPr lang="en-US" dirty="0"/>
          </a:p>
          <a:p>
            <a:r>
              <a:rPr lang="en-US" dirty="0"/>
              <a:t>Our goal is to design ..  under given number of p and given local mem size</a:t>
            </a:r>
          </a:p>
          <a:p>
            <a:endParaRPr lang="en-US" dirty="0"/>
          </a:p>
          <a:p>
            <a:r>
              <a:rPr lang="en-US" dirty="0"/>
              <a:t>also for illustration, in the next slides, we will use </a:t>
            </a:r>
            <a:r>
              <a:rPr lang="en-US" dirty="0" err="1"/>
              <a:t>matmul</a:t>
            </a:r>
            <a:r>
              <a:rPr lang="en-US" dirty="0"/>
              <a:t> as a example to illustrate the main idea of paper.  then we will </a:t>
            </a:r>
            <a:r>
              <a:rPr lang="en-US" dirty="0" err="1"/>
              <a:t>breifly</a:t>
            </a:r>
            <a:r>
              <a:rPr lang="en-US" dirty="0"/>
              <a:t> show the extension to 2d conv</a:t>
            </a:r>
          </a:p>
        </p:txBody>
      </p:sp>
      <p:sp>
        <p:nvSpPr>
          <p:cNvPr id="4" name="Slide Number Placeholder 3"/>
          <p:cNvSpPr>
            <a:spLocks noGrp="1"/>
          </p:cNvSpPr>
          <p:nvPr>
            <p:ph type="sldNum" sz="quarter" idx="5"/>
          </p:nvPr>
        </p:nvSpPr>
        <p:spPr/>
        <p:txBody>
          <a:bodyPr/>
          <a:lstStyle/>
          <a:p>
            <a:fld id="{60BDDD1B-7981-514B-B211-D97C9422D57B}" type="slidenum">
              <a:rPr lang="en-US" smtClean="0"/>
              <a:pPr/>
              <a:t>20</a:t>
            </a:fld>
            <a:endParaRPr lang="en-US"/>
          </a:p>
        </p:txBody>
      </p:sp>
    </p:spTree>
    <p:extLst>
      <p:ext uri="{BB962C8B-B14F-4D97-AF65-F5344CB8AC3E}">
        <p14:creationId xmlns:p14="http://schemas.microsoft.com/office/powerpoint/2010/main" val="4070932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a:t>
            </a:r>
            <a:r>
              <a:rPr lang="en-US" dirty="0" err="1"/>
              <a:t>apporoach</a:t>
            </a:r>
            <a:r>
              <a:rPr lang="en-US" dirty="0"/>
              <a:t> can be </a:t>
            </a:r>
            <a:r>
              <a:rPr lang="en-US" dirty="0" err="1"/>
              <a:t>summerized</a:t>
            </a:r>
            <a:endParaRPr lang="en-US" dirty="0"/>
          </a:p>
          <a:p>
            <a:endParaRPr lang="en-US" dirty="0"/>
          </a:p>
          <a:p>
            <a:r>
              <a:rPr lang="en-US" dirty="0"/>
              <a:t>at the beginning we'll construct </a:t>
            </a:r>
          </a:p>
          <a:p>
            <a:endParaRPr lang="en-US" dirty="0"/>
          </a:p>
          <a:p>
            <a:r>
              <a:rPr lang="en-US" dirty="0"/>
              <a:t>We'll then build ... under ..., </a:t>
            </a:r>
            <a:r>
              <a:rPr lang="en-US" dirty="0" err="1"/>
              <a:t>s.t</a:t>
            </a:r>
            <a:r>
              <a:rPr lang="en-US" dirty="0"/>
              <a:t> </a:t>
            </a:r>
          </a:p>
          <a:p>
            <a:endParaRPr lang="en-US" dirty="0"/>
          </a:p>
          <a:p>
            <a:r>
              <a:rPr lang="en-US" dirty="0"/>
              <a:t>And at the last step we'll use ... to</a:t>
            </a:r>
          </a:p>
          <a:p>
            <a:endParaRPr lang="en-US" dirty="0"/>
          </a:p>
          <a:p>
            <a:r>
              <a:rPr lang="en-US" dirty="0"/>
              <a:t>One the right we are showing the </a:t>
            </a:r>
            <a:r>
              <a:rPr lang="en-US" dirty="0" err="1"/>
              <a:t>schemaThe</a:t>
            </a:r>
            <a:r>
              <a:rPr lang="en-US" dirty="0"/>
              <a:t> first tiling level... The second tiling level..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21</a:t>
            </a:fld>
            <a:endParaRPr lang="en-US"/>
          </a:p>
        </p:txBody>
      </p:sp>
    </p:spTree>
    <p:extLst>
      <p:ext uri="{BB962C8B-B14F-4D97-AF65-F5344CB8AC3E}">
        <p14:creationId xmlns:p14="http://schemas.microsoft.com/office/powerpoint/2010/main" val="1046828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w'll</a:t>
            </a:r>
            <a:r>
              <a:rPr lang="en-US" dirty="0"/>
              <a:t> then intro how to </a:t>
            </a:r>
            <a:r>
              <a:rPr lang="en-US" dirty="0" err="1"/>
              <a:t>constr</a:t>
            </a:r>
            <a:r>
              <a:rPr lang="en-US" dirty="0"/>
              <a:t> tile-size opt prob</a:t>
            </a:r>
          </a:p>
          <a:p>
            <a:endParaRPr lang="en-US" dirty="0"/>
          </a:p>
          <a:p>
            <a:r>
              <a:rPr lang="en-US" dirty="0"/>
              <a:t>Under the global memory </a:t>
            </a:r>
            <a:r>
              <a:rPr lang="en-US" dirty="0" err="1"/>
              <a:t>assump</a:t>
            </a:r>
            <a:r>
              <a:rPr lang="en-US" dirty="0"/>
              <a:t>,  each proc will execute....   to iterate over the local work space W</a:t>
            </a:r>
          </a:p>
          <a:p>
            <a:endParaRPr lang="en-US" dirty="0"/>
          </a:p>
          <a:p>
            <a:r>
              <a:rPr lang="en-US" dirty="0"/>
              <a:t>The body of the tiled loop nest is T</a:t>
            </a:r>
          </a:p>
          <a:p>
            <a:endParaRPr lang="en-US" dirty="0"/>
          </a:p>
          <a:p>
            <a:r>
              <a:rPr lang="en-US" dirty="0"/>
              <a:t>with a fixed loop permutation, we can derive the expression of the data volume accessed from global memory.</a:t>
            </a:r>
          </a:p>
        </p:txBody>
      </p:sp>
      <p:sp>
        <p:nvSpPr>
          <p:cNvPr id="4" name="Slide Number Placeholder 3"/>
          <p:cNvSpPr>
            <a:spLocks noGrp="1"/>
          </p:cNvSpPr>
          <p:nvPr>
            <p:ph type="sldNum" sz="quarter" idx="5"/>
          </p:nvPr>
        </p:nvSpPr>
        <p:spPr/>
        <p:txBody>
          <a:bodyPr/>
          <a:lstStyle/>
          <a:p>
            <a:fld id="{60BDDD1B-7981-514B-B211-D97C9422D57B}" type="slidenum">
              <a:rPr lang="en-US" smtClean="0"/>
              <a:pPr/>
              <a:t>22</a:t>
            </a:fld>
            <a:endParaRPr lang="en-US"/>
          </a:p>
        </p:txBody>
      </p:sp>
    </p:spTree>
    <p:extLst>
      <p:ext uri="{BB962C8B-B14F-4D97-AF65-F5344CB8AC3E}">
        <p14:creationId xmlns:p14="http://schemas.microsoft.com/office/powerpoint/2010/main" val="3097507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structure of </a:t>
            </a:r>
            <a:r>
              <a:rPr lang="en-US" dirty="0" err="1"/>
              <a:t>glb</a:t>
            </a:r>
            <a:r>
              <a:rPr lang="en-US" dirty="0"/>
              <a:t> mem sol can be expressed by the figure.</a:t>
            </a:r>
          </a:p>
          <a:p>
            <a:r>
              <a:rPr lang="en-US" dirty="0"/>
              <a:t>When we don't have enough local mem, </a:t>
            </a:r>
            <a:r>
              <a:rPr lang="en-US" dirty="0" err="1"/>
              <a:t>s.t</a:t>
            </a:r>
            <a:r>
              <a:rPr lang="en-US" dirty="0"/>
              <a:t> the summation of all local mem  is less or equal to tensor C, the sol we derived  will not spread  proc along k dim.  This is equivalent to 2D</a:t>
            </a:r>
          </a:p>
          <a:p>
            <a:r>
              <a:rPr lang="en-US" dirty="0"/>
              <a:t>Otherwise ... the sol we </a:t>
            </a:r>
            <a:r>
              <a:rPr lang="en-US" dirty="0" err="1"/>
              <a:t>direived</a:t>
            </a:r>
            <a:r>
              <a:rPr lang="en-US" dirty="0"/>
              <a:t> will spread proc along all dim, and not tile the local C footprint.  this is equivalent to 2.5D and 3D.  And inside this branch, if the local memory is larger than some point, we will always reach 3D solution, otherwise it will stay with the 2.5d sol.</a:t>
            </a:r>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They all get derived from the solution of a single optimization problem</a:t>
            </a:r>
          </a:p>
          <a:p>
            <a:br>
              <a:rPr lang="en-US" dirty="0"/>
            </a:br>
            <a:r>
              <a:rPr lang="en-US" dirty="0"/>
              <a:t>Till here we demo, we 'll then show how to construct distributed mem algo from here</a:t>
            </a:r>
          </a:p>
          <a:p>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23</a:t>
            </a:fld>
            <a:endParaRPr lang="en-US"/>
          </a:p>
        </p:txBody>
      </p:sp>
    </p:spTree>
    <p:extLst>
      <p:ext uri="{BB962C8B-B14F-4D97-AF65-F5344CB8AC3E}">
        <p14:creationId xmlns:p14="http://schemas.microsoft.com/office/powerpoint/2010/main" val="582556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each proc is executing a local tiled loop.  the tile footprint of the first </a:t>
            </a:r>
            <a:r>
              <a:rPr lang="en-US" dirty="0" err="1"/>
              <a:t>iter</a:t>
            </a:r>
            <a:r>
              <a:rPr lang="en-US" dirty="0"/>
              <a:t> is shown in the figure. at the next iteration it will keep reuse </a:t>
            </a:r>
            <a:r>
              <a:rPr lang="en-US" dirty="0" err="1"/>
              <a:t>Ctile</a:t>
            </a:r>
            <a:r>
              <a:rPr lang="en-US" dirty="0"/>
              <a:t> and load new A,B tile from global mem</a:t>
            </a:r>
          </a:p>
          <a:p>
            <a:endParaRPr lang="en-US" dirty="0"/>
          </a:p>
          <a:p>
            <a:r>
              <a:rPr lang="en-US" dirty="0"/>
              <a:t>we can observe the proc along the k dim is using the same footprint of C, j-A, </a:t>
            </a:r>
            <a:r>
              <a:rPr lang="en-US" dirty="0" err="1"/>
              <a:t>i</a:t>
            </a:r>
            <a:r>
              <a:rPr lang="en-US" dirty="0"/>
              <a:t>-B.</a:t>
            </a:r>
          </a:p>
          <a:p>
            <a:endParaRPr lang="en-US" dirty="0"/>
          </a:p>
          <a:p>
            <a:r>
              <a:rPr lang="en-US" dirty="0"/>
              <a:t>based on the schedule we can create a </a:t>
            </a:r>
            <a:r>
              <a:rPr lang="en-US" dirty="0" err="1"/>
              <a:t>dist</a:t>
            </a:r>
            <a:r>
              <a:rPr lang="en-US" dirty="0"/>
              <a:t> </a:t>
            </a:r>
            <a:r>
              <a:rPr lang="en-US" dirty="0" err="1"/>
              <a:t>alg</a:t>
            </a:r>
            <a:r>
              <a:rPr lang="en-US" dirty="0"/>
              <a:t> as follows.  we will replicate the FP of C along k, and we distribute A footprint along j, B along </a:t>
            </a:r>
            <a:r>
              <a:rPr lang="en-US" dirty="0" err="1"/>
              <a:t>i</a:t>
            </a:r>
            <a:r>
              <a:rPr lang="en-US" dirty="0"/>
              <a:t>.  In this example, all proc at left side holds first half of B, and all pro at right side holds second half of B.  So when the tiled loop exe on first half </a:t>
            </a:r>
            <a:r>
              <a:rPr lang="en-US" dirty="0" err="1"/>
              <a:t>itertions</a:t>
            </a:r>
            <a:r>
              <a:rPr lang="en-US" dirty="0"/>
              <a:t>, all proc on left will </a:t>
            </a:r>
            <a:r>
              <a:rPr lang="en-US" dirty="0" err="1"/>
              <a:t>bcast</a:t>
            </a:r>
            <a:r>
              <a:rPr lang="en-US" dirty="0"/>
              <a:t> data, ..</a:t>
            </a:r>
          </a:p>
          <a:p>
            <a:r>
              <a:rPr lang="en-US" dirty="0"/>
              <a:t>by doing that we can utilize tile size of </a:t>
            </a:r>
            <a:r>
              <a:rPr lang="en-US" dirty="0" err="1"/>
              <a:t>glb</a:t>
            </a:r>
            <a:r>
              <a:rPr lang="en-US" dirty="0"/>
              <a:t> mem sol to form a </a:t>
            </a:r>
            <a:r>
              <a:rPr lang="en-US" dirty="0" err="1"/>
              <a:t>dist</a:t>
            </a:r>
            <a:r>
              <a:rPr lang="en-US" dirty="0"/>
              <a:t> mem </a:t>
            </a:r>
            <a:r>
              <a:rPr lang="en-US" dirty="0" err="1"/>
              <a:t>alg</a:t>
            </a:r>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24</a:t>
            </a:fld>
            <a:endParaRPr lang="en-US"/>
          </a:p>
        </p:txBody>
      </p:sp>
    </p:spTree>
    <p:extLst>
      <p:ext uri="{BB962C8B-B14F-4D97-AF65-F5344CB8AC3E}">
        <p14:creationId xmlns:p14="http://schemas.microsoft.com/office/powerpoint/2010/main" val="3108749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31</a:t>
            </a:fld>
            <a:endParaRPr lang="en-US"/>
          </a:p>
        </p:txBody>
      </p:sp>
    </p:spTree>
    <p:extLst>
      <p:ext uri="{BB962C8B-B14F-4D97-AF65-F5344CB8AC3E}">
        <p14:creationId xmlns:p14="http://schemas.microsoft.com/office/powerpoint/2010/main" val="2349029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paper is focusing on optimizing..</a:t>
            </a:r>
          </a:p>
          <a:p>
            <a:r>
              <a:rPr lang="en-US" dirty="0"/>
              <a:t>...</a:t>
            </a:r>
          </a:p>
          <a:p>
            <a:r>
              <a:rPr lang="en-US" dirty="0"/>
              <a:t>Based on that we can quickly write a simple </a:t>
            </a:r>
            <a:r>
              <a:rPr lang="en-US" dirty="0" err="1"/>
              <a:t>implemetaion</a:t>
            </a:r>
            <a:r>
              <a:rPr lang="en-US" dirty="0"/>
              <a:t> of conv2d ( show code ), and we will demonstrate why it is not recommend to use this un-opt version</a:t>
            </a:r>
          </a:p>
        </p:txBody>
      </p:sp>
      <p:sp>
        <p:nvSpPr>
          <p:cNvPr id="4" name="Slide Number Placeholder 3"/>
          <p:cNvSpPr>
            <a:spLocks noGrp="1"/>
          </p:cNvSpPr>
          <p:nvPr>
            <p:ph type="sldNum" sz="quarter" idx="5"/>
          </p:nvPr>
        </p:nvSpPr>
        <p:spPr/>
        <p:txBody>
          <a:bodyPr/>
          <a:lstStyle/>
          <a:p>
            <a:fld id="{60BDDD1B-7981-514B-B211-D97C9422D57B}" type="slidenum">
              <a:rPr lang="en-US" smtClean="0"/>
              <a:pPr/>
              <a:t>32</a:t>
            </a:fld>
            <a:endParaRPr lang="en-US"/>
          </a:p>
        </p:txBody>
      </p:sp>
    </p:spTree>
    <p:extLst>
      <p:ext uri="{BB962C8B-B14F-4D97-AF65-F5344CB8AC3E}">
        <p14:creationId xmlns:p14="http://schemas.microsoft.com/office/powerpoint/2010/main" val="3731167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We'll intro our work by first provide an overview</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33</a:t>
            </a:fld>
            <a:endParaRPr lang="en-US"/>
          </a:p>
        </p:txBody>
      </p:sp>
    </p:spTree>
    <p:extLst>
      <p:ext uri="{BB962C8B-B14F-4D97-AF65-F5344CB8AC3E}">
        <p14:creationId xmlns:p14="http://schemas.microsoft.com/office/powerpoint/2010/main" val="4064571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presentation includes:</a:t>
            </a:r>
          </a:p>
          <a:p>
            <a:r>
              <a:rPr lang="en-US" dirty="0"/>
              <a:t>...</a:t>
            </a:r>
          </a:p>
          <a:p>
            <a:r>
              <a:rPr lang="en-US" dirty="0"/>
              <a:t>click to next page</a:t>
            </a:r>
          </a:p>
        </p:txBody>
      </p:sp>
      <p:sp>
        <p:nvSpPr>
          <p:cNvPr id="4" name="Slide Number Placeholder 3"/>
          <p:cNvSpPr>
            <a:spLocks noGrp="1"/>
          </p:cNvSpPr>
          <p:nvPr>
            <p:ph type="sldNum" sz="quarter" idx="5"/>
          </p:nvPr>
        </p:nvSpPr>
        <p:spPr/>
        <p:txBody>
          <a:bodyPr/>
          <a:lstStyle/>
          <a:p>
            <a:fld id="{60BDDD1B-7981-514B-B211-D97C9422D57B}" type="slidenum">
              <a:rPr lang="en-US" smtClean="0"/>
              <a:pPr/>
              <a:t>2</a:t>
            </a:fld>
            <a:endParaRPr lang="en-US"/>
          </a:p>
        </p:txBody>
      </p:sp>
    </p:spTree>
    <p:extLst>
      <p:ext uri="{BB962C8B-B14F-4D97-AF65-F5344CB8AC3E}">
        <p14:creationId xmlns:p14="http://schemas.microsoft.com/office/powerpoint/2010/main" val="4155707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6</a:t>
            </a:fld>
            <a:endParaRPr lang="en-US"/>
          </a:p>
        </p:txBody>
      </p:sp>
    </p:spTree>
    <p:extLst>
      <p:ext uri="{BB962C8B-B14F-4D97-AF65-F5344CB8AC3E}">
        <p14:creationId xmlns:p14="http://schemas.microsoft.com/office/powerpoint/2010/main" val="1197562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we'll demon why not recommend this </a:t>
            </a:r>
            <a:r>
              <a:rPr lang="en-US" dirty="0" err="1"/>
              <a:t>unopt</a:t>
            </a:r>
            <a:r>
              <a:rPr lang="en-US" dirty="0"/>
              <a:t> </a:t>
            </a:r>
            <a:r>
              <a:rPr lang="en-US" dirty="0" err="1"/>
              <a:t>ver</a:t>
            </a:r>
            <a:r>
              <a:rPr lang="en-US" dirty="0"/>
              <a:t>)</a:t>
            </a:r>
          </a:p>
          <a:p>
            <a:r>
              <a:rPr lang="en-US" dirty="0"/>
              <a:t>the 7-d loop creates massive..</a:t>
            </a:r>
          </a:p>
          <a:p>
            <a:r>
              <a:rPr lang="en-US" dirty="0"/>
              <a:t>..</a:t>
            </a:r>
          </a:p>
          <a:p>
            <a:r>
              <a:rPr lang="en-US" dirty="0"/>
              <a:t>Now, to find a way to optimize this code, an important </a:t>
            </a:r>
            <a:r>
              <a:rPr lang="en-US" dirty="0" err="1"/>
              <a:t>qeustion</a:t>
            </a:r>
            <a:r>
              <a:rPr lang="en-US" dirty="0"/>
              <a:t> is: how large is the design space of the </a:t>
            </a:r>
            <a:r>
              <a:rPr lang="en-US" dirty="0" err="1"/>
              <a:t>opti</a:t>
            </a:r>
            <a:r>
              <a:rPr lang="en-US" dirty="0"/>
              <a:t>..</a:t>
            </a:r>
          </a:p>
          <a:p>
            <a:r>
              <a:rPr lang="en-US" dirty="0"/>
              <a:t>we consider 2 tech</a:t>
            </a:r>
          </a:p>
          <a:p>
            <a:r>
              <a:rPr lang="en-US" dirty="0"/>
              <a:t>1. </a:t>
            </a:r>
            <a:r>
              <a:rPr lang="en-US" dirty="0" err="1"/>
              <a:t>repermu</a:t>
            </a:r>
            <a:r>
              <a:rPr lang="en-US" dirty="0"/>
              <a:t>, 2. tiling</a:t>
            </a:r>
          </a:p>
          <a:p>
            <a:r>
              <a:rPr lang="en-US" dirty="0" err="1"/>
              <a:t>howver</a:t>
            </a:r>
            <a:r>
              <a:rPr lang="en-US" dirty="0"/>
              <a:t> this is not enough, because the loop tiling structure should match the arch</a:t>
            </a:r>
          </a:p>
          <a:p>
            <a:r>
              <a:rPr lang="en-US" dirty="0"/>
              <a:t>We will use an example to show the full design space of 2-lv-cache.</a:t>
            </a:r>
          </a:p>
          <a:p>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7</a:t>
            </a:fld>
            <a:endParaRPr lang="en-US"/>
          </a:p>
        </p:txBody>
      </p:sp>
    </p:spTree>
    <p:extLst>
      <p:ext uri="{BB962C8B-B14F-4D97-AF65-F5344CB8AC3E}">
        <p14:creationId xmlns:p14="http://schemas.microsoft.com/office/powerpoint/2010/main" val="3097507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2 lv cache, named,  1 lv mem.</a:t>
            </a:r>
          </a:p>
          <a:p>
            <a:r>
              <a:rPr lang="en-US" dirty="0"/>
              <a:t>for each lv we create..</a:t>
            </a:r>
          </a:p>
          <a:p>
            <a:r>
              <a:rPr lang="en-US" dirty="0"/>
              <a:t>go top to bottom</a:t>
            </a:r>
          </a:p>
          <a:p>
            <a:r>
              <a:rPr lang="en-US" dirty="0"/>
              <a:t>data covers.., # </a:t>
            </a:r>
            <a:r>
              <a:rPr lang="en-US" dirty="0" err="1"/>
              <a:t>permus</a:t>
            </a:r>
            <a:r>
              <a:rPr lang="en-US" dirty="0"/>
              <a:t>, # vars</a:t>
            </a:r>
          </a:p>
          <a:p>
            <a:r>
              <a:rPr lang="en-US" dirty="0"/>
              <a:t>register lv- </a:t>
            </a:r>
            <a:r>
              <a:rPr lang="en-US" dirty="0" err="1"/>
              <a:t>nopermu</a:t>
            </a:r>
            <a:r>
              <a:rPr lang="en-US" dirty="0"/>
              <a:t> because</a:t>
            </a:r>
          </a:p>
          <a:p>
            <a:r>
              <a:rPr lang="en-US" dirty="0"/>
              <a:t>conclude 2lv</a:t>
            </a:r>
          </a:p>
          <a:p>
            <a:r>
              <a:rPr lang="en-US" dirty="0"/>
              <a:t>generalize this to get description of main challenge</a:t>
            </a:r>
          </a:p>
          <a:p>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8</a:t>
            </a:fld>
            <a:endParaRPr lang="en-US"/>
          </a:p>
        </p:txBody>
      </p:sp>
    </p:spTree>
    <p:extLst>
      <p:ext uri="{BB962C8B-B14F-4D97-AF65-F5344CB8AC3E}">
        <p14:creationId xmlns:p14="http://schemas.microsoft.com/office/powerpoint/2010/main" val="3743298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can be summarized as 3 stage</a:t>
            </a:r>
          </a:p>
          <a:p>
            <a:r>
              <a:rPr lang="en-US" dirty="0"/>
              <a:t>..</a:t>
            </a:r>
          </a:p>
          <a:p>
            <a:r>
              <a:rPr lang="en-US" dirty="0"/>
              <a:t>we will starts from intro our </a:t>
            </a:r>
            <a:r>
              <a:rPr lang="en-US" dirty="0" err="1"/>
              <a:t>statg</a:t>
            </a:r>
            <a:r>
              <a:rPr lang="en-US" dirty="0"/>
              <a:t> 1</a:t>
            </a:r>
          </a:p>
        </p:txBody>
      </p:sp>
      <p:sp>
        <p:nvSpPr>
          <p:cNvPr id="4" name="Slide Number Placeholder 3"/>
          <p:cNvSpPr>
            <a:spLocks noGrp="1"/>
          </p:cNvSpPr>
          <p:nvPr>
            <p:ph type="sldNum" sz="quarter" idx="5"/>
          </p:nvPr>
        </p:nvSpPr>
        <p:spPr/>
        <p:txBody>
          <a:bodyPr/>
          <a:lstStyle/>
          <a:p>
            <a:fld id="{60BDDD1B-7981-514B-B211-D97C9422D57B}" type="slidenum">
              <a:rPr lang="en-US" smtClean="0"/>
              <a:pPr/>
              <a:t>9</a:t>
            </a:fld>
            <a:endParaRPr lang="en-US"/>
          </a:p>
        </p:txBody>
      </p:sp>
    </p:spTree>
    <p:extLst>
      <p:ext uri="{BB962C8B-B14F-4D97-AF65-F5344CB8AC3E}">
        <p14:creationId xmlns:p14="http://schemas.microsoft.com/office/powerpoint/2010/main" val="3202834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a:t>
            </a:r>
            <a:r>
              <a:rPr lang="en-US" dirty="0" err="1"/>
              <a:t>matmul</a:t>
            </a:r>
            <a:r>
              <a:rPr lang="en-US" dirty="0"/>
              <a:t> example to demo</a:t>
            </a:r>
          </a:p>
          <a:p>
            <a:r>
              <a:rPr lang="en-US" dirty="0"/>
              <a:t>left is, right is , assumption is</a:t>
            </a:r>
          </a:p>
          <a:p>
            <a:r>
              <a:rPr lang="en-US" dirty="0"/>
              <a:t>we start analysis from point loops</a:t>
            </a:r>
          </a:p>
          <a:p>
            <a:r>
              <a:rPr lang="en-US" dirty="0"/>
              <a:t>...</a:t>
            </a:r>
          </a:p>
          <a:p>
            <a:r>
              <a:rPr lang="en-US" dirty="0"/>
              <a:t>We can apply this idea to conv2d op</a:t>
            </a:r>
          </a:p>
        </p:txBody>
      </p:sp>
      <p:sp>
        <p:nvSpPr>
          <p:cNvPr id="4" name="Slide Number Placeholder 3"/>
          <p:cNvSpPr>
            <a:spLocks noGrp="1"/>
          </p:cNvSpPr>
          <p:nvPr>
            <p:ph type="sldNum" sz="quarter" idx="5"/>
          </p:nvPr>
        </p:nvSpPr>
        <p:spPr/>
        <p:txBody>
          <a:bodyPr/>
          <a:lstStyle/>
          <a:p>
            <a:fld id="{60BDDD1B-7981-514B-B211-D97C9422D57B}" type="slidenum">
              <a:rPr lang="en-US" smtClean="0"/>
              <a:pPr/>
              <a:t>10</a:t>
            </a:fld>
            <a:endParaRPr lang="en-US"/>
          </a:p>
        </p:txBody>
      </p:sp>
    </p:spTree>
    <p:extLst>
      <p:ext uri="{BB962C8B-B14F-4D97-AF65-F5344CB8AC3E}">
        <p14:creationId xmlns:p14="http://schemas.microsoft.com/office/powerpoint/2010/main" val="3536166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given loop </a:t>
            </a:r>
            <a:r>
              <a:rPr lang="en-US" dirty="0" err="1"/>
              <a:t>permu</a:t>
            </a:r>
            <a:r>
              <a:rPr lang="en-US" dirty="0"/>
              <a:t>, we can infer.</a:t>
            </a:r>
          </a:p>
          <a:p>
            <a:r>
              <a:rPr lang="en-US" dirty="0"/>
              <a:t>for another... we can also</a:t>
            </a:r>
          </a:p>
          <a:p>
            <a:endParaRPr lang="en-US" dirty="0"/>
          </a:p>
          <a:p>
            <a:r>
              <a:rPr lang="en-US" dirty="0"/>
              <a:t>now if we compare these 2 expr</a:t>
            </a:r>
          </a:p>
          <a:p>
            <a:r>
              <a:rPr lang="en-US" dirty="0"/>
              <a:t>...</a:t>
            </a:r>
          </a:p>
          <a:p>
            <a:r>
              <a:rPr lang="en-US" dirty="0"/>
              <a:t>we further </a:t>
            </a:r>
            <a:r>
              <a:rPr lang="en-US" dirty="0" err="1"/>
              <a:t>simplif</a:t>
            </a:r>
            <a:r>
              <a:rPr lang="en-US" dirty="0"/>
              <a:t> the </a:t>
            </a:r>
            <a:r>
              <a:rPr lang="en-US" dirty="0" err="1"/>
              <a:t>compariosn</a:t>
            </a:r>
            <a:r>
              <a:rPr lang="en-US" dirty="0"/>
              <a:t> and obtain..</a:t>
            </a:r>
          </a:p>
          <a:p>
            <a:r>
              <a:rPr lang="en-US" dirty="0"/>
              <a:t>..</a:t>
            </a:r>
          </a:p>
          <a:p>
            <a:r>
              <a:rPr lang="en-US" dirty="0"/>
              <a:t>By  use this tech, we conclude that</a:t>
            </a:r>
          </a:p>
        </p:txBody>
      </p:sp>
      <p:sp>
        <p:nvSpPr>
          <p:cNvPr id="4" name="Slide Number Placeholder 3"/>
          <p:cNvSpPr>
            <a:spLocks noGrp="1"/>
          </p:cNvSpPr>
          <p:nvPr>
            <p:ph type="sldNum" sz="quarter" idx="5"/>
          </p:nvPr>
        </p:nvSpPr>
        <p:spPr/>
        <p:txBody>
          <a:bodyPr/>
          <a:lstStyle/>
          <a:p>
            <a:fld id="{60BDDD1B-7981-514B-B211-D97C9422D57B}" type="slidenum">
              <a:rPr lang="en-US" smtClean="0"/>
              <a:pPr/>
              <a:t>11</a:t>
            </a:fld>
            <a:endParaRPr lang="en-US"/>
          </a:p>
        </p:txBody>
      </p:sp>
    </p:spTree>
    <p:extLst>
      <p:ext uri="{BB962C8B-B14F-4D97-AF65-F5344CB8AC3E}">
        <p14:creationId xmlns:p14="http://schemas.microsoft.com/office/powerpoint/2010/main" val="2572080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mention in our slides, the curly bracket indicates </a:t>
            </a:r>
            <a:r>
              <a:rPr lang="en-US" dirty="0" err="1"/>
              <a:t>repermuting</a:t>
            </a:r>
            <a:r>
              <a:rPr lang="en-US" dirty="0"/>
              <a:t> iterators inside</a:t>
            </a:r>
          </a:p>
          <a:p>
            <a:endParaRPr lang="en-US" dirty="0"/>
          </a:p>
          <a:p>
            <a:r>
              <a:rPr lang="en-US" dirty="0"/>
              <a:t>Till here we have demon ..</a:t>
            </a:r>
          </a:p>
          <a:p>
            <a:r>
              <a:rPr lang="en-US" dirty="0"/>
              <a:t>we will move to how to formalize the optimization problem using the model and how to solve it</a:t>
            </a:r>
          </a:p>
        </p:txBody>
      </p:sp>
      <p:sp>
        <p:nvSpPr>
          <p:cNvPr id="4" name="Slide Number Placeholder 3"/>
          <p:cNvSpPr>
            <a:spLocks noGrp="1"/>
          </p:cNvSpPr>
          <p:nvPr>
            <p:ph type="sldNum" sz="quarter" idx="5"/>
          </p:nvPr>
        </p:nvSpPr>
        <p:spPr/>
        <p:txBody>
          <a:bodyPr/>
          <a:lstStyle/>
          <a:p>
            <a:fld id="{60BDDD1B-7981-514B-B211-D97C9422D57B}" type="slidenum">
              <a:rPr lang="en-US" smtClean="0"/>
              <a:pPr/>
              <a:t>12</a:t>
            </a:fld>
            <a:endParaRPr lang="en-US"/>
          </a:p>
        </p:txBody>
      </p:sp>
    </p:spTree>
    <p:extLst>
      <p:ext uri="{BB962C8B-B14F-4D97-AF65-F5344CB8AC3E}">
        <p14:creationId xmlns:p14="http://schemas.microsoft.com/office/powerpoint/2010/main" val="30624889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3597358"/>
            <a:ext cx="9326880" cy="1764030"/>
          </a:xfrm>
          <a:prstGeom prst="rect">
            <a:avLst/>
          </a:prstGeom>
        </p:spPr>
        <p:txBody>
          <a:bodyPr>
            <a:normAutofit/>
          </a:bodyPr>
          <a:lstStyle>
            <a:lvl1pPr algn="ctr">
              <a:defRPr sz="4200" baseline="0">
                <a:solidFill>
                  <a:schemeClr val="tx1">
                    <a:lumMod val="65000"/>
                    <a:lumOff val="35000"/>
                  </a:schemeClr>
                </a:solidFill>
                <a:latin typeface="Century Gothic Bold" charset="0"/>
              </a:defRPr>
            </a:lvl1pPr>
          </a:lstStyle>
          <a:p>
            <a:r>
              <a:rPr lang="en-US" dirty="0"/>
              <a:t>Click to edit Master title style</a:t>
            </a:r>
          </a:p>
        </p:txBody>
      </p:sp>
      <p:sp>
        <p:nvSpPr>
          <p:cNvPr id="3" name="Subtitle 2"/>
          <p:cNvSpPr>
            <a:spLocks noGrp="1"/>
          </p:cNvSpPr>
          <p:nvPr>
            <p:ph type="subTitle" idx="1" hasCustomPrompt="1"/>
          </p:nvPr>
        </p:nvSpPr>
        <p:spPr>
          <a:xfrm>
            <a:off x="1645920" y="4925167"/>
            <a:ext cx="7680960" cy="247410"/>
          </a:xfrm>
          <a:prstGeom prst="rect">
            <a:avLst/>
          </a:prstGeom>
        </p:spPr>
        <p:txBody>
          <a:bodyPr>
            <a:normAutofit/>
          </a:bodyPr>
          <a:lstStyle>
            <a:lvl1pPr marL="0" indent="0" algn="ctr">
              <a:buNone/>
              <a:defRPr sz="1200" cap="all" baseline="0">
                <a:solidFill>
                  <a:srgbClr val="B01C32"/>
                </a:solidFill>
                <a:latin typeface="Century Gothic Bold Italic" charset="0"/>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Click to edit PRESENTER NAME</a:t>
            </a:r>
          </a:p>
        </p:txBody>
      </p:sp>
      <p:cxnSp>
        <p:nvCxnSpPr>
          <p:cNvPr id="4" name="Straight Connector 3"/>
          <p:cNvCxnSpPr/>
          <p:nvPr userDrawn="1"/>
        </p:nvCxnSpPr>
        <p:spPr>
          <a:xfrm flipV="1">
            <a:off x="1754386" y="3489325"/>
            <a:ext cx="7464029"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19E0A7D-ABF6-FC46-B515-EE39FF6A080E}"/>
              </a:ext>
            </a:extLst>
          </p:cNvPr>
          <p:cNvSpPr txBox="1"/>
          <p:nvPr userDrawn="1"/>
        </p:nvSpPr>
        <p:spPr>
          <a:xfrm>
            <a:off x="7846017" y="7857642"/>
            <a:ext cx="2807115" cy="230832"/>
          </a:xfrm>
          <a:prstGeom prst="rect">
            <a:avLst/>
          </a:prstGeom>
          <a:noFill/>
        </p:spPr>
        <p:txBody>
          <a:bodyPr wrap="square">
            <a:spAutoFit/>
          </a:bodyPr>
          <a:lstStyle/>
          <a:p>
            <a:pPr algn="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a:t>
            </a:r>
            <a:endParaRPr lang="en-US" sz="900" b="1" spc="225" dirty="0">
              <a:solidFill>
                <a:srgbClr val="A21727"/>
              </a:solidFill>
              <a:latin typeface="Century Gothic" charset="0"/>
              <a:ea typeface="Century Gothic" charset="0"/>
              <a:cs typeface="Century Gothic" charset="0"/>
            </a:endParaRPr>
          </a:p>
        </p:txBody>
      </p:sp>
      <p:pic>
        <p:nvPicPr>
          <p:cNvPr id="1028" name="Picture 4" descr="Westminster College Of Computing Reviews">
            <a:extLst>
              <a:ext uri="{FF2B5EF4-FFF2-40B4-BE49-F238E27FC236}">
                <a16:creationId xmlns:a16="http://schemas.microsoft.com/office/drawing/2014/main" id="{4DDD6E98-CF0C-ED41-828C-1CEDB7FD45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61677" y="1741819"/>
            <a:ext cx="2649445" cy="1747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01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4" y="2114868"/>
            <a:ext cx="9595485"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8" name="Text Placeholder 16"/>
          <p:cNvSpPr>
            <a:spLocks noGrp="1"/>
          </p:cNvSpPr>
          <p:nvPr>
            <p:ph type="body" sz="quarter" idx="16"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4" name="TextBox 13">
            <a:extLst>
              <a:ext uri="{FF2B5EF4-FFF2-40B4-BE49-F238E27FC236}">
                <a16:creationId xmlns:a16="http://schemas.microsoft.com/office/drawing/2014/main" id="{44148AA7-1A66-E64C-8FEB-E18F1B2DD997}"/>
              </a:ext>
            </a:extLst>
          </p:cNvPr>
          <p:cNvSpPr txBox="1"/>
          <p:nvPr userDrawn="1"/>
        </p:nvSpPr>
        <p:spPr>
          <a:xfrm>
            <a:off x="7846017" y="7857642"/>
            <a:ext cx="2807115" cy="230832"/>
          </a:xfrm>
          <a:prstGeom prst="rect">
            <a:avLst/>
          </a:prstGeom>
          <a:noFill/>
        </p:spPr>
        <p:txBody>
          <a:bodyPr wrap="square">
            <a:spAutoFit/>
          </a:bodyPr>
          <a:lstStyle/>
          <a:p>
            <a:pPr algn="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a:t>
            </a:r>
            <a:endParaRPr lang="en-US" sz="900" b="1" spc="225" dirty="0">
              <a:solidFill>
                <a:srgbClr val="A21727"/>
              </a:solidFill>
              <a:latin typeface="Century Gothic" charset="0"/>
              <a:ea typeface="Century Gothic" charset="0"/>
              <a:cs typeface="Century Gothic" charset="0"/>
            </a:endParaRPr>
          </a:p>
        </p:txBody>
      </p:sp>
      <p:pic>
        <p:nvPicPr>
          <p:cNvPr id="2050" name="Picture 2">
            <a:extLst>
              <a:ext uri="{FF2B5EF4-FFF2-40B4-BE49-F238E27FC236}">
                <a16:creationId xmlns:a16="http://schemas.microsoft.com/office/drawing/2014/main" id="{5B191469-BE2D-BC41-9DA2-4B8B0B5DAC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9903" y="7109104"/>
            <a:ext cx="1515641" cy="15156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9D13B4-1E3C-4437-AD9A-363605F5CDEF}"/>
              </a:ext>
            </a:extLst>
          </p:cNvPr>
          <p:cNvSpPr txBox="1"/>
          <p:nvPr userDrawn="1"/>
        </p:nvSpPr>
        <p:spPr>
          <a:xfrm>
            <a:off x="10455985" y="7432436"/>
            <a:ext cx="546945" cy="461665"/>
          </a:xfrm>
          <a:prstGeom prst="rect">
            <a:avLst/>
          </a:prstGeom>
          <a:noFill/>
        </p:spPr>
        <p:txBody>
          <a:bodyPr wrap="none" rtlCol="0">
            <a:spAutoFit/>
          </a:bodyPr>
          <a:lstStyle/>
          <a:p>
            <a:fld id="{3C0F25D0-8B2D-4E3A-BA09-888E2DE0FF49}" type="slidenum">
              <a:rPr lang="en-US" sz="2400"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451245"/>
      </p:ext>
    </p:extLst>
  </p:cSld>
  <p:clrMap bg1="lt1" tx1="dk1" bg2="lt2" tx2="dk2" accent1="accent1" accent2="accent2" accent3="accent3" accent4="accent4" accent5="accent5" accent6="accent6" hlink="hlink" folHlink="folHlink"/>
  <p:sldLayoutIdLst>
    <p:sldLayoutId id="2147483649" r:id="rId1"/>
    <p:sldLayoutId id="2147483665"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48640" rtl="0" eaLnBrk="1" latinLnBrk="0" hangingPunct="1">
        <a:spcBef>
          <a:spcPct val="0"/>
        </a:spcBef>
        <a:buNone/>
        <a:defRPr sz="3360" b="0" i="0" kern="1200" cap="all" baseline="0">
          <a:solidFill>
            <a:srgbClr val="B01C32"/>
          </a:solidFill>
          <a:latin typeface="Century Gothic" charset="0"/>
          <a:ea typeface="+mj-ea"/>
          <a:cs typeface="Avenir"/>
        </a:defRPr>
      </a:lvl1pPr>
    </p:titleStyle>
    <p:bodyStyle>
      <a:lvl1pPr marL="411480" indent="-411480" algn="l" defTabSz="548640" rtl="0" eaLnBrk="1" latinLnBrk="0" hangingPunct="1">
        <a:spcBef>
          <a:spcPct val="20000"/>
        </a:spcBef>
        <a:buFont typeface="Arial"/>
        <a:buChar char="•"/>
        <a:defRPr sz="3360" b="0" i="0" kern="1200" baseline="0">
          <a:solidFill>
            <a:schemeClr val="tx1">
              <a:lumMod val="65000"/>
              <a:lumOff val="35000"/>
            </a:schemeClr>
          </a:solidFill>
          <a:latin typeface="Century Gothic" charset="0"/>
          <a:ea typeface="+mn-ea"/>
          <a:cs typeface="Avenir"/>
        </a:defRPr>
      </a:lvl1pPr>
      <a:lvl2pPr marL="891540" indent="-342900" algn="l" defTabSz="54864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a:defRPr>
      </a:lvl2pPr>
      <a:lvl3pPr marL="1371600" indent="-274320" algn="l" defTabSz="548640" rtl="0" eaLnBrk="1" latinLnBrk="0" hangingPunct="1">
        <a:spcBef>
          <a:spcPct val="20000"/>
        </a:spcBef>
        <a:buFont typeface="Arial"/>
        <a:buChar char="•"/>
        <a:defRPr sz="2400" b="0" i="0" kern="1200" baseline="0">
          <a:solidFill>
            <a:schemeClr val="tx1">
              <a:lumMod val="65000"/>
              <a:lumOff val="35000"/>
            </a:schemeClr>
          </a:solidFill>
          <a:latin typeface="Century Gothic" charset="0"/>
          <a:ea typeface="Century Gothic" charset="0"/>
          <a:cs typeface="Century Gothic" charset="0"/>
        </a:defRPr>
      </a:lvl3pPr>
      <a:lvl4pPr marL="1920240" indent="-274320" algn="l" defTabSz="54864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a:defRPr>
      </a:lvl4pPr>
      <a:lvl5pPr marL="2468880" indent="-274320" algn="l" defTabSz="548640" rtl="0" eaLnBrk="1" latinLnBrk="0" hangingPunct="1">
        <a:spcBef>
          <a:spcPct val="20000"/>
        </a:spcBef>
        <a:buFont typeface="Arial"/>
        <a:buChar char="»"/>
        <a:defRPr sz="1440" b="0" i="0" kern="1200" baseline="0">
          <a:solidFill>
            <a:schemeClr val="tx1">
              <a:lumMod val="65000"/>
              <a:lumOff val="35000"/>
            </a:schemeClr>
          </a:solidFill>
          <a:latin typeface="Century Gothic" charset="0"/>
          <a:ea typeface="+mn-ea"/>
          <a:cs typeface="Avenir"/>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2" userDrawn="1">
          <p15:clr>
            <a:srgbClr val="F26B43"/>
          </p15:clr>
        </p15:guide>
        <p15:guide id="2" orient="horz" pos="49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14.xml"/><Relationship Id="rId7" Type="http://schemas.openxmlformats.org/officeDocument/2006/relationships/image" Target="../media/image50.png"/><Relationship Id="rId12"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40.png"/><Relationship Id="rId11" Type="http://schemas.openxmlformats.org/officeDocument/2006/relationships/image" Target="../media/image9.png"/><Relationship Id="rId10" Type="http://schemas.openxmlformats.org/officeDocument/2006/relationships/image" Target="../media/image8.png"/><Relationship Id="rId9" Type="http://schemas.openxmlformats.org/officeDocument/2006/relationships/image" Target="../media/image70.png"/></Relationships>
</file>

<file path=ppt/slides/_rels/slide23.xml.rels><?xml version="1.0" encoding="UTF-8" standalone="yes"?>
<Relationships xmlns="http://schemas.openxmlformats.org/package/2006/relationships"><Relationship Id="rId8" Type="http://schemas.openxmlformats.org/officeDocument/2006/relationships/image" Target="../media/image140.png"/><Relationship Id="rId7" Type="http://schemas.openxmlformats.org/officeDocument/2006/relationships/image" Target="../media/image130.png"/><Relationship Id="rId12" Type="http://schemas.openxmlformats.org/officeDocument/2006/relationships/image" Target="../media/image18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0.png"/><Relationship Id="rId5" Type="http://schemas.openxmlformats.org/officeDocument/2006/relationships/image" Target="../media/image11.png"/><Relationship Id="rId10" Type="http://schemas.openxmlformats.org/officeDocument/2006/relationships/image" Target="../media/image160.png"/><Relationship Id="rId9" Type="http://schemas.openxmlformats.org/officeDocument/2006/relationships/image" Target="../media/image15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8.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a:t>Model-driven optimization of tensor computations</a:t>
            </a:r>
          </a:p>
        </p:txBody>
      </p:sp>
      <p:sp>
        <p:nvSpPr>
          <p:cNvPr id="3" name="Subtitle 2"/>
          <p:cNvSpPr>
            <a:spLocks noGrp="1"/>
          </p:cNvSpPr>
          <p:nvPr>
            <p:ph type="subTitle" idx="1"/>
          </p:nvPr>
        </p:nvSpPr>
        <p:spPr>
          <a:xfrm>
            <a:off x="1645920" y="5010510"/>
            <a:ext cx="7680960" cy="451505"/>
          </a:xfrm>
        </p:spPr>
        <p:txBody>
          <a:bodyPr>
            <a:normAutofit/>
          </a:bodyPr>
          <a:lstStyle/>
          <a:p>
            <a:r>
              <a:rPr lang="en-US" sz="2000" b="1" dirty="0"/>
              <a:t>Rui Li, candidate exam</a:t>
            </a:r>
            <a:endParaRPr lang="en-US" sz="2000" dirty="0"/>
          </a:p>
          <a:p>
            <a:endParaRPr lang="en-US" sz="2000" dirty="0"/>
          </a:p>
        </p:txBody>
      </p:sp>
    </p:spTree>
    <p:extLst>
      <p:ext uri="{BB962C8B-B14F-4D97-AF65-F5344CB8AC3E}">
        <p14:creationId xmlns:p14="http://schemas.microsoft.com/office/powerpoint/2010/main" val="103506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995E9-0098-954A-9847-B953C9EA8C24}"/>
              </a:ext>
            </a:extLst>
          </p:cNvPr>
          <p:cNvSpPr>
            <a:spLocks noGrp="1"/>
          </p:cNvSpPr>
          <p:nvPr>
            <p:ph type="title"/>
          </p:nvPr>
        </p:nvSpPr>
        <p:spPr/>
        <p:txBody>
          <a:bodyPr/>
          <a:lstStyle/>
          <a:p>
            <a:r>
              <a:rPr lang="en-US" dirty="0"/>
              <a:t>data volume </a:t>
            </a:r>
            <a:r>
              <a:rPr lang="en-US" dirty="0" err="1"/>
              <a:t>Modle</a:t>
            </a:r>
            <a:r>
              <a:rPr lang="en-US" dirty="0"/>
              <a:t>: </a:t>
            </a:r>
            <a:r>
              <a:rPr lang="en-US" dirty="0" err="1"/>
              <a:t>Matmul</a:t>
            </a:r>
            <a:r>
              <a:rPr lang="en-US" dirty="0"/>
              <a:t> example</a:t>
            </a:r>
          </a:p>
        </p:txBody>
      </p:sp>
      <p:sp>
        <p:nvSpPr>
          <p:cNvPr id="4" name="Text Placeholder 3">
            <a:extLst>
              <a:ext uri="{FF2B5EF4-FFF2-40B4-BE49-F238E27FC236}">
                <a16:creationId xmlns:a16="http://schemas.microsoft.com/office/drawing/2014/main" id="{98163844-EDF6-FB49-9379-6C6214CB6628}"/>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DF1688A3-7614-B34C-A519-E6F1F084BBA3}"/>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B148D9FB-5F31-DF43-88C0-7F904B20668B}"/>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5BDE8823-9E57-A047-9B12-5CFAD95FED24}"/>
              </a:ext>
            </a:extLst>
          </p:cNvPr>
          <p:cNvSpPr>
            <a:spLocks noGrp="1"/>
          </p:cNvSpPr>
          <p:nvPr>
            <p:ph type="body" sz="quarter" idx="16"/>
          </p:nvPr>
        </p:nvSpPr>
        <p:spPr/>
        <p:txBody>
          <a:bodyPr/>
          <a:lstStyle/>
          <a:p>
            <a:endParaRPr lang="en-US"/>
          </a:p>
        </p:txBody>
      </p:sp>
      <p:sp>
        <p:nvSpPr>
          <p:cNvPr id="8" name="Rectangle 7">
            <a:extLst>
              <a:ext uri="{FF2B5EF4-FFF2-40B4-BE49-F238E27FC236}">
                <a16:creationId xmlns:a16="http://schemas.microsoft.com/office/drawing/2014/main" id="{28704438-67B9-304C-B7D9-3CC444B53082}"/>
              </a:ext>
            </a:extLst>
          </p:cNvPr>
          <p:cNvSpPr/>
          <p:nvPr/>
        </p:nvSpPr>
        <p:spPr>
          <a:xfrm>
            <a:off x="7797964" y="4111413"/>
            <a:ext cx="2475323" cy="23357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9" name="Rectangle 8">
            <a:extLst>
              <a:ext uri="{FF2B5EF4-FFF2-40B4-BE49-F238E27FC236}">
                <a16:creationId xmlns:a16="http://schemas.microsoft.com/office/drawing/2014/main" id="{57239005-1296-494E-936E-EA9A42B8A913}"/>
              </a:ext>
            </a:extLst>
          </p:cNvPr>
          <p:cNvSpPr/>
          <p:nvPr/>
        </p:nvSpPr>
        <p:spPr>
          <a:xfrm>
            <a:off x="5164201" y="1682042"/>
            <a:ext cx="2475322" cy="18175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10" name="Rectangle 9">
            <a:extLst>
              <a:ext uri="{FF2B5EF4-FFF2-40B4-BE49-F238E27FC236}">
                <a16:creationId xmlns:a16="http://schemas.microsoft.com/office/drawing/2014/main" id="{E4231ECF-7EF1-EA4C-A1D8-B95C7525DC15}"/>
              </a:ext>
            </a:extLst>
          </p:cNvPr>
          <p:cNvSpPr/>
          <p:nvPr/>
        </p:nvSpPr>
        <p:spPr>
          <a:xfrm>
            <a:off x="7797964" y="1682043"/>
            <a:ext cx="2475322" cy="18175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11" name="Rectangle 10">
            <a:extLst>
              <a:ext uri="{FF2B5EF4-FFF2-40B4-BE49-F238E27FC236}">
                <a16:creationId xmlns:a16="http://schemas.microsoft.com/office/drawing/2014/main" id="{6B2C9244-BAD6-FD42-A0C6-B783EBE6CFAD}"/>
              </a:ext>
            </a:extLst>
          </p:cNvPr>
          <p:cNvSpPr/>
          <p:nvPr/>
        </p:nvSpPr>
        <p:spPr>
          <a:xfrm>
            <a:off x="7797965" y="4132762"/>
            <a:ext cx="1097680" cy="10181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Btile</a:t>
            </a:r>
            <a:endParaRPr lang="en-US" dirty="0"/>
          </a:p>
        </p:txBody>
      </p:sp>
      <p:sp>
        <p:nvSpPr>
          <p:cNvPr id="13" name="Rectangle 12">
            <a:extLst>
              <a:ext uri="{FF2B5EF4-FFF2-40B4-BE49-F238E27FC236}">
                <a16:creationId xmlns:a16="http://schemas.microsoft.com/office/drawing/2014/main" id="{F8B320FB-041A-EE42-BAFB-3CE63849091B}"/>
              </a:ext>
            </a:extLst>
          </p:cNvPr>
          <p:cNvSpPr/>
          <p:nvPr/>
        </p:nvSpPr>
        <p:spPr>
          <a:xfrm>
            <a:off x="5164598" y="1671655"/>
            <a:ext cx="942691" cy="7113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Atile</a:t>
            </a:r>
            <a:endParaRPr lang="en-US" dirty="0"/>
          </a:p>
        </p:txBody>
      </p:sp>
      <p:cxnSp>
        <p:nvCxnSpPr>
          <p:cNvPr id="15" name="Straight Arrow Connector 14">
            <a:extLst>
              <a:ext uri="{FF2B5EF4-FFF2-40B4-BE49-F238E27FC236}">
                <a16:creationId xmlns:a16="http://schemas.microsoft.com/office/drawing/2014/main" id="{403F63DD-CC59-F043-9AA8-2533CD72260C}"/>
              </a:ext>
            </a:extLst>
          </p:cNvPr>
          <p:cNvCxnSpPr>
            <a:cxnSpLocks/>
          </p:cNvCxnSpPr>
          <p:nvPr/>
        </p:nvCxnSpPr>
        <p:spPr>
          <a:xfrm>
            <a:off x="10424161" y="1709635"/>
            <a:ext cx="7566" cy="18108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098F3CB-28CB-D84D-BB46-078160FA2A13}"/>
              </a:ext>
            </a:extLst>
          </p:cNvPr>
          <p:cNvSpPr txBox="1"/>
          <p:nvPr/>
        </p:nvSpPr>
        <p:spPr>
          <a:xfrm>
            <a:off x="10523131" y="2374502"/>
            <a:ext cx="260008" cy="400110"/>
          </a:xfrm>
          <a:prstGeom prst="rect">
            <a:avLst/>
          </a:prstGeom>
          <a:noFill/>
        </p:spPr>
        <p:txBody>
          <a:bodyPr wrap="none" rtlCol="0">
            <a:spAutoFit/>
          </a:bodyPr>
          <a:lstStyle/>
          <a:p>
            <a:r>
              <a:rPr lang="en-US" sz="2000" dirty="0" err="1">
                <a:latin typeface="Apple Chancery" panose="03020702040506060504" pitchFamily="66" charset="-79"/>
                <a:cs typeface="Apple Chancery" panose="03020702040506060504" pitchFamily="66" charset="-79"/>
              </a:rPr>
              <a:t>i</a:t>
            </a:r>
            <a:endParaRPr lang="en-US" sz="2000" dirty="0">
              <a:latin typeface="Apple Chancery" panose="03020702040506060504" pitchFamily="66" charset="-79"/>
              <a:cs typeface="Apple Chancery" panose="03020702040506060504" pitchFamily="66" charset="-79"/>
            </a:endParaRPr>
          </a:p>
        </p:txBody>
      </p:sp>
      <p:cxnSp>
        <p:nvCxnSpPr>
          <p:cNvPr id="17" name="Straight Arrow Connector 16">
            <a:extLst>
              <a:ext uri="{FF2B5EF4-FFF2-40B4-BE49-F238E27FC236}">
                <a16:creationId xmlns:a16="http://schemas.microsoft.com/office/drawing/2014/main" id="{36C71917-F26F-894C-9027-A8279CE175D9}"/>
              </a:ext>
            </a:extLst>
          </p:cNvPr>
          <p:cNvCxnSpPr>
            <a:cxnSpLocks/>
          </p:cNvCxnSpPr>
          <p:nvPr/>
        </p:nvCxnSpPr>
        <p:spPr>
          <a:xfrm>
            <a:off x="7639523" y="4111413"/>
            <a:ext cx="0" cy="23357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950FA655-B57A-384D-AB2D-63E22D0A282F}"/>
              </a:ext>
            </a:extLst>
          </p:cNvPr>
          <p:cNvSpPr txBox="1"/>
          <p:nvPr/>
        </p:nvSpPr>
        <p:spPr>
          <a:xfrm>
            <a:off x="7300294" y="4822792"/>
            <a:ext cx="260008" cy="400110"/>
          </a:xfrm>
          <a:prstGeom prst="rect">
            <a:avLst/>
          </a:prstGeom>
          <a:noFill/>
        </p:spPr>
        <p:txBody>
          <a:bodyPr wrap="square" rtlCol="0">
            <a:spAutoFit/>
          </a:bodyPr>
          <a:lstStyle/>
          <a:p>
            <a:r>
              <a:rPr lang="en-US" sz="2000" dirty="0">
                <a:latin typeface="Apple Chancery" panose="03020702040506060504" pitchFamily="66" charset="-79"/>
                <a:cs typeface="Apple Chancery" panose="03020702040506060504" pitchFamily="66" charset="-79"/>
              </a:rPr>
              <a:t>k</a:t>
            </a:r>
          </a:p>
        </p:txBody>
      </p:sp>
      <p:cxnSp>
        <p:nvCxnSpPr>
          <p:cNvPr id="20" name="Straight Arrow Connector 19">
            <a:extLst>
              <a:ext uri="{FF2B5EF4-FFF2-40B4-BE49-F238E27FC236}">
                <a16:creationId xmlns:a16="http://schemas.microsoft.com/office/drawing/2014/main" id="{5031B7DE-EBB3-734C-8AB8-412137722862}"/>
              </a:ext>
            </a:extLst>
          </p:cNvPr>
          <p:cNvCxnSpPr>
            <a:cxnSpLocks/>
          </p:cNvCxnSpPr>
          <p:nvPr/>
        </p:nvCxnSpPr>
        <p:spPr>
          <a:xfrm>
            <a:off x="5164201" y="3608047"/>
            <a:ext cx="2387651" cy="46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CC687CED-368B-4C48-A1D1-B52119EC6E5B}"/>
              </a:ext>
            </a:extLst>
          </p:cNvPr>
          <p:cNvSpPr txBox="1"/>
          <p:nvPr/>
        </p:nvSpPr>
        <p:spPr>
          <a:xfrm>
            <a:off x="6240157" y="3689669"/>
            <a:ext cx="260008" cy="400110"/>
          </a:xfrm>
          <a:prstGeom prst="rect">
            <a:avLst/>
          </a:prstGeom>
          <a:noFill/>
        </p:spPr>
        <p:txBody>
          <a:bodyPr wrap="square" rtlCol="0">
            <a:spAutoFit/>
          </a:bodyPr>
          <a:lstStyle/>
          <a:p>
            <a:r>
              <a:rPr lang="en-US" sz="2000" dirty="0">
                <a:latin typeface="Apple Chancery" panose="03020702040506060504" pitchFamily="66" charset="-79"/>
                <a:cs typeface="Apple Chancery" panose="03020702040506060504" pitchFamily="66" charset="-79"/>
              </a:rPr>
              <a:t>k</a:t>
            </a:r>
          </a:p>
        </p:txBody>
      </p:sp>
      <p:cxnSp>
        <p:nvCxnSpPr>
          <p:cNvPr id="24" name="Straight Arrow Connector 23">
            <a:extLst>
              <a:ext uri="{FF2B5EF4-FFF2-40B4-BE49-F238E27FC236}">
                <a16:creationId xmlns:a16="http://schemas.microsoft.com/office/drawing/2014/main" id="{75CCD3F0-4F8B-FE48-B6BC-8ED43153FAF8}"/>
              </a:ext>
            </a:extLst>
          </p:cNvPr>
          <p:cNvCxnSpPr>
            <a:cxnSpLocks/>
          </p:cNvCxnSpPr>
          <p:nvPr/>
        </p:nvCxnSpPr>
        <p:spPr>
          <a:xfrm>
            <a:off x="7885635" y="3636522"/>
            <a:ext cx="2387651" cy="46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D4C982C4-DF1D-F048-94EB-41DAA015C628}"/>
              </a:ext>
            </a:extLst>
          </p:cNvPr>
          <p:cNvSpPr txBox="1"/>
          <p:nvPr/>
        </p:nvSpPr>
        <p:spPr>
          <a:xfrm>
            <a:off x="8783350" y="3690407"/>
            <a:ext cx="260008" cy="400110"/>
          </a:xfrm>
          <a:prstGeom prst="rect">
            <a:avLst/>
          </a:prstGeom>
          <a:noFill/>
        </p:spPr>
        <p:txBody>
          <a:bodyPr wrap="square" rtlCol="0">
            <a:spAutoFit/>
          </a:bodyPr>
          <a:lstStyle/>
          <a:p>
            <a:r>
              <a:rPr lang="en-US" sz="2000" dirty="0">
                <a:latin typeface="Apple Chancery" panose="03020702040506060504" pitchFamily="66" charset="-79"/>
                <a:cs typeface="Apple Chancery" panose="03020702040506060504" pitchFamily="66" charset="-79"/>
              </a:rPr>
              <a:t>j</a:t>
            </a:r>
          </a:p>
        </p:txBody>
      </p:sp>
      <p:sp>
        <p:nvSpPr>
          <p:cNvPr id="28" name="Rectangle 27">
            <a:extLst>
              <a:ext uri="{FF2B5EF4-FFF2-40B4-BE49-F238E27FC236}">
                <a16:creationId xmlns:a16="http://schemas.microsoft.com/office/drawing/2014/main" id="{09A974CC-D0AE-E04E-B10E-9FFDD44CA14A}"/>
              </a:ext>
            </a:extLst>
          </p:cNvPr>
          <p:cNvSpPr/>
          <p:nvPr/>
        </p:nvSpPr>
        <p:spPr>
          <a:xfrm>
            <a:off x="7797964" y="1682041"/>
            <a:ext cx="1115390" cy="70099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t>Ctile</a:t>
            </a:r>
            <a:endParaRPr lang="en-US" dirty="0"/>
          </a:p>
        </p:txBody>
      </p:sp>
      <p:sp>
        <p:nvSpPr>
          <p:cNvPr id="29" name="TextBox 28">
            <a:extLst>
              <a:ext uri="{FF2B5EF4-FFF2-40B4-BE49-F238E27FC236}">
                <a16:creationId xmlns:a16="http://schemas.microsoft.com/office/drawing/2014/main" id="{DF0C0857-CB1C-D347-9FBE-8B444FA06667}"/>
              </a:ext>
            </a:extLst>
          </p:cNvPr>
          <p:cNvSpPr txBox="1"/>
          <p:nvPr/>
        </p:nvSpPr>
        <p:spPr>
          <a:xfrm>
            <a:off x="939394" y="2132414"/>
            <a:ext cx="4386137" cy="4081117"/>
          </a:xfrm>
          <a:prstGeom prst="rect">
            <a:avLst/>
          </a:prstGeom>
          <a:noFill/>
        </p:spPr>
        <p:txBody>
          <a:bodyPr wrap="none" rtlCol="0">
            <a:spAutoFit/>
          </a:bodyPr>
          <a:lstStyle/>
          <a:p>
            <a:r>
              <a:rPr lang="en-US" dirty="0"/>
              <a:t>For oi = 0:Ni:Ti</a:t>
            </a:r>
          </a:p>
          <a:p>
            <a:r>
              <a:rPr lang="en-US" dirty="0"/>
              <a:t>  For </a:t>
            </a:r>
            <a:r>
              <a:rPr lang="en-US" dirty="0" err="1"/>
              <a:t>oj</a:t>
            </a:r>
            <a:r>
              <a:rPr lang="en-US" dirty="0"/>
              <a:t> = 0:Nj:Tj</a:t>
            </a:r>
          </a:p>
          <a:p>
            <a:r>
              <a:rPr lang="en-US" dirty="0"/>
              <a:t>    For ok = 0:Nk:Tk</a:t>
            </a:r>
          </a:p>
          <a:p>
            <a:r>
              <a:rPr lang="en-US" dirty="0"/>
              <a:t>      For pi = 0:Ti:1</a:t>
            </a:r>
          </a:p>
          <a:p>
            <a:r>
              <a:rPr lang="en-US" dirty="0"/>
              <a:t>         For </a:t>
            </a:r>
            <a:r>
              <a:rPr lang="en-US" dirty="0" err="1"/>
              <a:t>pj</a:t>
            </a:r>
            <a:r>
              <a:rPr lang="en-US" dirty="0"/>
              <a:t> = 0:Tj:1</a:t>
            </a:r>
          </a:p>
          <a:p>
            <a:r>
              <a:rPr lang="en-US" dirty="0"/>
              <a:t>           For pk = 0:Tk:1</a:t>
            </a:r>
          </a:p>
          <a:p>
            <a:r>
              <a:rPr lang="en-US" dirty="0">
                <a:latin typeface="Bell MT" panose="02020503060305020303" pitchFamily="18" charset="77"/>
                <a:cs typeface="Apple Chancery" panose="03020702040506060504" pitchFamily="66" charset="-79"/>
              </a:rPr>
              <a:t>            C[</a:t>
            </a:r>
            <a:r>
              <a:rPr lang="en-US" dirty="0" err="1">
                <a:latin typeface="Bell MT" panose="02020503060305020303" pitchFamily="18" charset="77"/>
                <a:cs typeface="Apple Chancery" panose="03020702040506060504" pitchFamily="66" charset="-79"/>
              </a:rPr>
              <a:t>oi+pi</a:t>
            </a:r>
            <a:r>
              <a:rPr lang="en-US" dirty="0">
                <a:latin typeface="Bell MT" panose="02020503060305020303" pitchFamily="18" charset="77"/>
                <a:cs typeface="Apple Chancery" panose="03020702040506060504" pitchFamily="66" charset="-79"/>
              </a:rPr>
              <a:t>, </a:t>
            </a:r>
            <a:r>
              <a:rPr lang="en-US" dirty="0" err="1">
                <a:latin typeface="Bell MT" panose="02020503060305020303" pitchFamily="18" charset="77"/>
                <a:cs typeface="Apple Chancery" panose="03020702040506060504" pitchFamily="66" charset="-79"/>
              </a:rPr>
              <a:t>oj+pj</a:t>
            </a:r>
            <a:r>
              <a:rPr lang="en-US" dirty="0">
                <a:latin typeface="Bell MT" panose="02020503060305020303" pitchFamily="18" charset="77"/>
                <a:cs typeface="Apple Chancery" panose="03020702040506060504" pitchFamily="66" charset="-79"/>
              </a:rPr>
              <a:t>] += </a:t>
            </a:r>
          </a:p>
          <a:p>
            <a:r>
              <a:rPr lang="en-US" dirty="0">
                <a:latin typeface="Bell MT" panose="02020503060305020303" pitchFamily="18" charset="77"/>
                <a:cs typeface="Apple Chancery" panose="03020702040506060504" pitchFamily="66" charset="-79"/>
              </a:rPr>
              <a:t>              A[</a:t>
            </a:r>
            <a:r>
              <a:rPr lang="en-US" dirty="0" err="1">
                <a:latin typeface="Bell MT" panose="02020503060305020303" pitchFamily="18" charset="77"/>
                <a:cs typeface="Apple Chancery" panose="03020702040506060504" pitchFamily="66" charset="-79"/>
              </a:rPr>
              <a:t>oi+pi</a:t>
            </a:r>
            <a:r>
              <a:rPr lang="en-US" dirty="0">
                <a:latin typeface="Bell MT" panose="02020503060305020303" pitchFamily="18" charset="77"/>
                <a:cs typeface="Apple Chancery" panose="03020702040506060504" pitchFamily="66" charset="-79"/>
              </a:rPr>
              <a:t>, </a:t>
            </a:r>
            <a:r>
              <a:rPr lang="en-US" dirty="0" err="1">
                <a:latin typeface="Bell MT" panose="02020503060305020303" pitchFamily="18" charset="77"/>
                <a:cs typeface="Apple Chancery" panose="03020702040506060504" pitchFamily="66" charset="-79"/>
              </a:rPr>
              <a:t>ok+pk</a:t>
            </a:r>
            <a:r>
              <a:rPr lang="en-US" dirty="0">
                <a:latin typeface="Bell MT" panose="02020503060305020303" pitchFamily="18" charset="77"/>
                <a:cs typeface="Apple Chancery" panose="03020702040506060504" pitchFamily="66" charset="-79"/>
              </a:rPr>
              <a:t>]*</a:t>
            </a:r>
          </a:p>
          <a:p>
            <a:r>
              <a:rPr lang="en-US" dirty="0">
                <a:latin typeface="Bell MT" panose="02020503060305020303" pitchFamily="18" charset="77"/>
                <a:cs typeface="Apple Chancery" panose="03020702040506060504" pitchFamily="66" charset="-79"/>
              </a:rPr>
              <a:t>              B[</a:t>
            </a:r>
            <a:r>
              <a:rPr lang="en-US" dirty="0" err="1">
                <a:latin typeface="Bell MT" panose="02020503060305020303" pitchFamily="18" charset="77"/>
                <a:cs typeface="Apple Chancery" panose="03020702040506060504" pitchFamily="66" charset="-79"/>
              </a:rPr>
              <a:t>oj+pj</a:t>
            </a:r>
            <a:r>
              <a:rPr lang="en-US" dirty="0">
                <a:latin typeface="Bell MT" panose="02020503060305020303" pitchFamily="18" charset="77"/>
                <a:cs typeface="Apple Chancery" panose="03020702040506060504" pitchFamily="66" charset="-79"/>
              </a:rPr>
              <a:t>, </a:t>
            </a:r>
            <a:r>
              <a:rPr lang="en-US" dirty="0" err="1">
                <a:latin typeface="Bell MT" panose="02020503060305020303" pitchFamily="18" charset="77"/>
                <a:cs typeface="Apple Chancery" panose="03020702040506060504" pitchFamily="66" charset="-79"/>
              </a:rPr>
              <a:t>ok+pk</a:t>
            </a:r>
            <a:r>
              <a:rPr lang="en-US" dirty="0">
                <a:latin typeface="Bell MT" panose="02020503060305020303" pitchFamily="18" charset="77"/>
                <a:cs typeface="Apple Chancery" panose="03020702040506060504" pitchFamily="66" charset="-79"/>
              </a:rPr>
              <a:t>];</a:t>
            </a:r>
          </a:p>
        </p:txBody>
      </p:sp>
      <p:sp>
        <p:nvSpPr>
          <p:cNvPr id="30" name="Rectangle 29">
            <a:extLst>
              <a:ext uri="{FF2B5EF4-FFF2-40B4-BE49-F238E27FC236}">
                <a16:creationId xmlns:a16="http://schemas.microsoft.com/office/drawing/2014/main" id="{792728CE-89DD-034C-B49E-87CF6E118266}"/>
              </a:ext>
            </a:extLst>
          </p:cNvPr>
          <p:cNvSpPr/>
          <p:nvPr/>
        </p:nvSpPr>
        <p:spPr>
          <a:xfrm>
            <a:off x="1275644" y="3499555"/>
            <a:ext cx="3018563" cy="1323237"/>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230B12B3-220A-9B48-9C50-C0EE72C09A1D}"/>
              </a:ext>
            </a:extLst>
          </p:cNvPr>
          <p:cNvCxnSpPr>
            <a:stCxn id="13" idx="1"/>
          </p:cNvCxnSpPr>
          <p:nvPr/>
        </p:nvCxnSpPr>
        <p:spPr>
          <a:xfrm flipH="1">
            <a:off x="4346160" y="2027344"/>
            <a:ext cx="818438" cy="1405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4F3E0E05-171A-7947-9FA2-4F8CD4EE11E0}"/>
              </a:ext>
            </a:extLst>
          </p:cNvPr>
          <p:cNvCxnSpPr>
            <a:cxnSpLocks/>
          </p:cNvCxnSpPr>
          <p:nvPr/>
        </p:nvCxnSpPr>
        <p:spPr>
          <a:xfrm flipH="1">
            <a:off x="4346160" y="2274940"/>
            <a:ext cx="3451804" cy="15803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5A0032E1-D70A-5A44-A728-1E52B8D30709}"/>
              </a:ext>
            </a:extLst>
          </p:cNvPr>
          <p:cNvCxnSpPr>
            <a:cxnSpLocks/>
            <a:stCxn id="11" idx="1"/>
          </p:cNvCxnSpPr>
          <p:nvPr/>
        </p:nvCxnSpPr>
        <p:spPr>
          <a:xfrm flipH="1" flipV="1">
            <a:off x="4501251" y="4088533"/>
            <a:ext cx="3296714" cy="55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7CD7AC06-BB70-704A-9B0D-5796FD6E0DFC}"/>
              </a:ext>
            </a:extLst>
          </p:cNvPr>
          <p:cNvSpPr/>
          <p:nvPr/>
        </p:nvSpPr>
        <p:spPr>
          <a:xfrm>
            <a:off x="6128636" y="1663223"/>
            <a:ext cx="942691" cy="7113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Atile</a:t>
            </a:r>
            <a:endParaRPr lang="en-US" dirty="0"/>
          </a:p>
        </p:txBody>
      </p:sp>
      <p:sp>
        <p:nvSpPr>
          <p:cNvPr id="41" name="Rectangle 40">
            <a:extLst>
              <a:ext uri="{FF2B5EF4-FFF2-40B4-BE49-F238E27FC236}">
                <a16:creationId xmlns:a16="http://schemas.microsoft.com/office/drawing/2014/main" id="{52DEC471-AC89-264E-8EB1-4162E6E8CEC2}"/>
              </a:ext>
            </a:extLst>
          </p:cNvPr>
          <p:cNvSpPr/>
          <p:nvPr/>
        </p:nvSpPr>
        <p:spPr>
          <a:xfrm>
            <a:off x="7806819" y="5186592"/>
            <a:ext cx="1097680" cy="10181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Btile</a:t>
            </a:r>
            <a:endParaRPr lang="en-US" dirty="0"/>
          </a:p>
        </p:txBody>
      </p:sp>
      <p:sp>
        <p:nvSpPr>
          <p:cNvPr id="42" name="Rectangle 41">
            <a:extLst>
              <a:ext uri="{FF2B5EF4-FFF2-40B4-BE49-F238E27FC236}">
                <a16:creationId xmlns:a16="http://schemas.microsoft.com/office/drawing/2014/main" id="{017534C2-E217-374A-9383-2729E823A514}"/>
              </a:ext>
            </a:extLst>
          </p:cNvPr>
          <p:cNvSpPr/>
          <p:nvPr/>
        </p:nvSpPr>
        <p:spPr>
          <a:xfrm>
            <a:off x="1049707" y="3097050"/>
            <a:ext cx="3018563" cy="402505"/>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3" name="TextBox 42">
            <a:extLst>
              <a:ext uri="{FF2B5EF4-FFF2-40B4-BE49-F238E27FC236}">
                <a16:creationId xmlns:a16="http://schemas.microsoft.com/office/drawing/2014/main" id="{FA1718DF-9513-CC46-B947-1E5E1245D3E2}"/>
              </a:ext>
            </a:extLst>
          </p:cNvPr>
          <p:cNvSpPr txBox="1"/>
          <p:nvPr/>
        </p:nvSpPr>
        <p:spPr>
          <a:xfrm>
            <a:off x="5116325" y="1335211"/>
            <a:ext cx="681429" cy="400110"/>
          </a:xfrm>
          <a:prstGeom prst="rect">
            <a:avLst/>
          </a:prstGeom>
          <a:noFill/>
        </p:spPr>
        <p:txBody>
          <a:bodyPr wrap="square" rtlCol="0">
            <a:spAutoFit/>
          </a:bodyPr>
          <a:lstStyle/>
          <a:p>
            <a:r>
              <a:rPr lang="en-US" sz="2000" dirty="0">
                <a:latin typeface="Apple Chancery" panose="03020702040506060504" pitchFamily="66" charset="-79"/>
                <a:cs typeface="Apple Chancery" panose="03020702040506060504" pitchFamily="66" charset="-79"/>
              </a:rPr>
              <a:t>Tk</a:t>
            </a:r>
          </a:p>
        </p:txBody>
      </p:sp>
      <p:sp>
        <p:nvSpPr>
          <p:cNvPr id="44" name="TextBox 43">
            <a:extLst>
              <a:ext uri="{FF2B5EF4-FFF2-40B4-BE49-F238E27FC236}">
                <a16:creationId xmlns:a16="http://schemas.microsoft.com/office/drawing/2014/main" id="{6F3C3224-56B3-5041-9EC7-B2D64B62A7BD}"/>
              </a:ext>
            </a:extLst>
          </p:cNvPr>
          <p:cNvSpPr txBox="1"/>
          <p:nvPr/>
        </p:nvSpPr>
        <p:spPr>
          <a:xfrm>
            <a:off x="4743174" y="1758186"/>
            <a:ext cx="681429" cy="400110"/>
          </a:xfrm>
          <a:prstGeom prst="rect">
            <a:avLst/>
          </a:prstGeom>
          <a:noFill/>
        </p:spPr>
        <p:txBody>
          <a:bodyPr wrap="square" rtlCol="0">
            <a:spAutoFit/>
          </a:bodyPr>
          <a:lstStyle/>
          <a:p>
            <a:r>
              <a:rPr lang="en-US" sz="2000" dirty="0" err="1">
                <a:latin typeface="Apple Chancery" panose="03020702040506060504" pitchFamily="66" charset="-79"/>
                <a:cs typeface="Apple Chancery" panose="03020702040506060504" pitchFamily="66" charset="-79"/>
              </a:rPr>
              <a:t>Ti</a:t>
            </a:r>
            <a:endParaRPr lang="en-US" sz="2000" dirty="0">
              <a:latin typeface="Apple Chancery" panose="03020702040506060504" pitchFamily="66" charset="-79"/>
              <a:cs typeface="Apple Chancery" panose="03020702040506060504" pitchFamily="66" charset="-79"/>
            </a:endParaRPr>
          </a:p>
        </p:txBody>
      </p:sp>
      <p:sp>
        <p:nvSpPr>
          <p:cNvPr id="49" name="TextBox 48">
            <a:extLst>
              <a:ext uri="{FF2B5EF4-FFF2-40B4-BE49-F238E27FC236}">
                <a16:creationId xmlns:a16="http://schemas.microsoft.com/office/drawing/2014/main" id="{6CB96551-C45E-3E4C-B6A9-4ECFB51EDC5E}"/>
              </a:ext>
            </a:extLst>
          </p:cNvPr>
          <p:cNvSpPr txBox="1"/>
          <p:nvPr/>
        </p:nvSpPr>
        <p:spPr>
          <a:xfrm>
            <a:off x="7888203" y="3761063"/>
            <a:ext cx="681429" cy="400110"/>
          </a:xfrm>
          <a:prstGeom prst="rect">
            <a:avLst/>
          </a:prstGeom>
          <a:noFill/>
        </p:spPr>
        <p:txBody>
          <a:bodyPr wrap="square" rtlCol="0">
            <a:spAutoFit/>
          </a:bodyPr>
          <a:lstStyle/>
          <a:p>
            <a:r>
              <a:rPr lang="en-US" sz="2000" dirty="0" err="1">
                <a:latin typeface="Apple Chancery" panose="03020702040506060504" pitchFamily="66" charset="-79"/>
                <a:cs typeface="Apple Chancery" panose="03020702040506060504" pitchFamily="66" charset="-79"/>
              </a:rPr>
              <a:t>Tj</a:t>
            </a:r>
            <a:endParaRPr lang="en-US" sz="2000" dirty="0">
              <a:latin typeface="Apple Chancery" panose="03020702040506060504" pitchFamily="66" charset="-79"/>
              <a:cs typeface="Apple Chancery" panose="03020702040506060504" pitchFamily="66" charset="-79"/>
            </a:endParaRPr>
          </a:p>
        </p:txBody>
      </p:sp>
      <p:sp>
        <p:nvSpPr>
          <p:cNvPr id="50" name="TextBox 49">
            <a:extLst>
              <a:ext uri="{FF2B5EF4-FFF2-40B4-BE49-F238E27FC236}">
                <a16:creationId xmlns:a16="http://schemas.microsoft.com/office/drawing/2014/main" id="{5F5D4810-A4CA-8D46-8C0C-93FC49850FDE}"/>
              </a:ext>
            </a:extLst>
          </p:cNvPr>
          <p:cNvSpPr txBox="1"/>
          <p:nvPr/>
        </p:nvSpPr>
        <p:spPr>
          <a:xfrm>
            <a:off x="8853636" y="4502319"/>
            <a:ext cx="681429" cy="400110"/>
          </a:xfrm>
          <a:prstGeom prst="rect">
            <a:avLst/>
          </a:prstGeom>
          <a:noFill/>
        </p:spPr>
        <p:txBody>
          <a:bodyPr wrap="square" rtlCol="0">
            <a:spAutoFit/>
          </a:bodyPr>
          <a:lstStyle/>
          <a:p>
            <a:r>
              <a:rPr lang="en-US" sz="2000" dirty="0">
                <a:latin typeface="Apple Chancery" panose="03020702040506060504" pitchFamily="66" charset="-79"/>
                <a:cs typeface="Apple Chancery" panose="03020702040506060504" pitchFamily="66" charset="-79"/>
              </a:rPr>
              <a:t>Tk</a:t>
            </a:r>
          </a:p>
        </p:txBody>
      </p:sp>
      <p:sp>
        <p:nvSpPr>
          <p:cNvPr id="51" name="Rounded Rectangle 50">
            <a:extLst>
              <a:ext uri="{FF2B5EF4-FFF2-40B4-BE49-F238E27FC236}">
                <a16:creationId xmlns:a16="http://schemas.microsoft.com/office/drawing/2014/main" id="{5B48D423-45E4-A442-AC29-62CB878C3D9E}"/>
              </a:ext>
            </a:extLst>
          </p:cNvPr>
          <p:cNvSpPr/>
          <p:nvPr/>
        </p:nvSpPr>
        <p:spPr>
          <a:xfrm>
            <a:off x="2881311" y="5150907"/>
            <a:ext cx="4599772" cy="133048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latin typeface="Gabriola" pitchFamily="82" charset="0"/>
              </a:rPr>
              <a:t>Dv</a:t>
            </a:r>
            <a:r>
              <a:rPr lang="en-US" dirty="0">
                <a:latin typeface="Gabriola" pitchFamily="82" charset="0"/>
              </a:rPr>
              <a:t>=</a:t>
            </a:r>
            <a:r>
              <a:rPr lang="en-US" dirty="0" err="1">
                <a:latin typeface="Gabriola" pitchFamily="82" charset="0"/>
              </a:rPr>
              <a:t>TiTj+TiTk+TjTk</a:t>
            </a:r>
            <a:endParaRPr lang="en-US" dirty="0">
              <a:latin typeface="Gabriola" pitchFamily="82" charset="0"/>
            </a:endParaRPr>
          </a:p>
        </p:txBody>
      </p:sp>
      <p:sp>
        <p:nvSpPr>
          <p:cNvPr id="52" name="TextBox 51">
            <a:extLst>
              <a:ext uri="{FF2B5EF4-FFF2-40B4-BE49-F238E27FC236}">
                <a16:creationId xmlns:a16="http://schemas.microsoft.com/office/drawing/2014/main" id="{88ED8455-0BCD-1148-AE8E-F6C0F4603F96}"/>
              </a:ext>
            </a:extLst>
          </p:cNvPr>
          <p:cNvSpPr txBox="1"/>
          <p:nvPr/>
        </p:nvSpPr>
        <p:spPr>
          <a:xfrm>
            <a:off x="1061746" y="6616036"/>
            <a:ext cx="5572488" cy="535531"/>
          </a:xfrm>
          <a:prstGeom prst="rect">
            <a:avLst/>
          </a:prstGeom>
          <a:noFill/>
        </p:spPr>
        <p:txBody>
          <a:bodyPr wrap="none" rtlCol="0">
            <a:spAutoFit/>
          </a:bodyPr>
          <a:lstStyle/>
          <a:p>
            <a:r>
              <a:rPr lang="en-US" dirty="0"/>
              <a:t>Ni, Nj, </a:t>
            </a:r>
            <a:r>
              <a:rPr lang="en-US" dirty="0" err="1"/>
              <a:t>Nk</a:t>
            </a:r>
            <a:r>
              <a:rPr lang="en-US" dirty="0"/>
              <a:t> larger than cache capacity</a:t>
            </a:r>
          </a:p>
        </p:txBody>
      </p:sp>
      <p:sp>
        <p:nvSpPr>
          <p:cNvPr id="53" name="Rounded Rectangle 52">
            <a:extLst>
              <a:ext uri="{FF2B5EF4-FFF2-40B4-BE49-F238E27FC236}">
                <a16:creationId xmlns:a16="http://schemas.microsoft.com/office/drawing/2014/main" id="{BBE7B873-9843-DF4A-B310-939797452E60}"/>
              </a:ext>
            </a:extLst>
          </p:cNvPr>
          <p:cNvSpPr/>
          <p:nvPr/>
        </p:nvSpPr>
        <p:spPr>
          <a:xfrm>
            <a:off x="2700450" y="3530027"/>
            <a:ext cx="4599772" cy="133048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latin typeface="Gabriola" pitchFamily="82" charset="0"/>
              </a:rPr>
              <a:t>Dv</a:t>
            </a:r>
            <a:r>
              <a:rPr lang="en-US" dirty="0">
                <a:latin typeface="Gabriola" pitchFamily="82" charset="0"/>
              </a:rPr>
              <a:t>==</a:t>
            </a:r>
            <a:r>
              <a:rPr lang="en-US" dirty="0" err="1">
                <a:latin typeface="Gabriola" pitchFamily="82" charset="0"/>
              </a:rPr>
              <a:t>TiTj+TiNk+TjNk</a:t>
            </a:r>
            <a:endParaRPr lang="en-US" dirty="0">
              <a:latin typeface="Gabriola" pitchFamily="82" charset="0"/>
            </a:endParaRPr>
          </a:p>
        </p:txBody>
      </p:sp>
      <p:sp>
        <p:nvSpPr>
          <p:cNvPr id="54" name="Rectangle 53">
            <a:extLst>
              <a:ext uri="{FF2B5EF4-FFF2-40B4-BE49-F238E27FC236}">
                <a16:creationId xmlns:a16="http://schemas.microsoft.com/office/drawing/2014/main" id="{B6734E1E-A603-804E-90B3-F5966927D5E2}"/>
              </a:ext>
            </a:extLst>
          </p:cNvPr>
          <p:cNvSpPr/>
          <p:nvPr/>
        </p:nvSpPr>
        <p:spPr>
          <a:xfrm>
            <a:off x="828675" y="2629684"/>
            <a:ext cx="3018563" cy="402505"/>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5" name="Right Arrow 54">
            <a:extLst>
              <a:ext uri="{FF2B5EF4-FFF2-40B4-BE49-F238E27FC236}">
                <a16:creationId xmlns:a16="http://schemas.microsoft.com/office/drawing/2014/main" id="{D6518019-8BA4-9349-BB2C-B0CDA6F59E5B}"/>
              </a:ext>
            </a:extLst>
          </p:cNvPr>
          <p:cNvSpPr/>
          <p:nvPr/>
        </p:nvSpPr>
        <p:spPr>
          <a:xfrm rot="10800000">
            <a:off x="5782668" y="1591008"/>
            <a:ext cx="681429" cy="364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54AB6814-BFF5-784D-9839-89BA50062F60}"/>
              </a:ext>
            </a:extLst>
          </p:cNvPr>
          <p:cNvSpPr txBox="1"/>
          <p:nvPr/>
        </p:nvSpPr>
        <p:spPr>
          <a:xfrm>
            <a:off x="5900480" y="1163344"/>
            <a:ext cx="1194558" cy="461665"/>
          </a:xfrm>
          <a:prstGeom prst="rect">
            <a:avLst/>
          </a:prstGeom>
          <a:noFill/>
        </p:spPr>
        <p:txBody>
          <a:bodyPr wrap="none" rtlCol="0">
            <a:spAutoFit/>
          </a:bodyPr>
          <a:lstStyle/>
          <a:p>
            <a:r>
              <a:rPr lang="en-US" sz="2400" dirty="0"/>
              <a:t>Spill out</a:t>
            </a:r>
          </a:p>
        </p:txBody>
      </p:sp>
      <p:sp>
        <p:nvSpPr>
          <p:cNvPr id="57" name="Right Arrow 56">
            <a:extLst>
              <a:ext uri="{FF2B5EF4-FFF2-40B4-BE49-F238E27FC236}">
                <a16:creationId xmlns:a16="http://schemas.microsoft.com/office/drawing/2014/main" id="{7A39EBE8-C901-8A4B-B7D1-1D06B50414BC}"/>
              </a:ext>
            </a:extLst>
          </p:cNvPr>
          <p:cNvSpPr/>
          <p:nvPr/>
        </p:nvSpPr>
        <p:spPr>
          <a:xfrm rot="16200000">
            <a:off x="7618958" y="5030538"/>
            <a:ext cx="681429" cy="36424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8EC9FF08-D2EA-664C-BEFD-E41662609A87}"/>
              </a:ext>
            </a:extLst>
          </p:cNvPr>
          <p:cNvSpPr txBox="1"/>
          <p:nvPr/>
        </p:nvSpPr>
        <p:spPr>
          <a:xfrm>
            <a:off x="6730412" y="5429146"/>
            <a:ext cx="1194558" cy="461665"/>
          </a:xfrm>
          <a:prstGeom prst="rect">
            <a:avLst/>
          </a:prstGeom>
          <a:noFill/>
        </p:spPr>
        <p:txBody>
          <a:bodyPr wrap="none" rtlCol="0">
            <a:spAutoFit/>
          </a:bodyPr>
          <a:lstStyle/>
          <a:p>
            <a:r>
              <a:rPr lang="en-US" sz="2400" dirty="0"/>
              <a:t>Spill out</a:t>
            </a:r>
          </a:p>
        </p:txBody>
      </p:sp>
      <p:sp>
        <p:nvSpPr>
          <p:cNvPr id="59" name="Rectangle 58">
            <a:extLst>
              <a:ext uri="{FF2B5EF4-FFF2-40B4-BE49-F238E27FC236}">
                <a16:creationId xmlns:a16="http://schemas.microsoft.com/office/drawing/2014/main" id="{3760E843-62FC-A54F-B5C9-22EEE39FE3C8}"/>
              </a:ext>
            </a:extLst>
          </p:cNvPr>
          <p:cNvSpPr/>
          <p:nvPr/>
        </p:nvSpPr>
        <p:spPr>
          <a:xfrm>
            <a:off x="5153682" y="2408739"/>
            <a:ext cx="942691" cy="7113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Atile</a:t>
            </a:r>
            <a:endParaRPr lang="en-US" dirty="0"/>
          </a:p>
        </p:txBody>
      </p:sp>
      <p:sp>
        <p:nvSpPr>
          <p:cNvPr id="60" name="Rectangle 59">
            <a:extLst>
              <a:ext uri="{FF2B5EF4-FFF2-40B4-BE49-F238E27FC236}">
                <a16:creationId xmlns:a16="http://schemas.microsoft.com/office/drawing/2014/main" id="{EA18E647-C706-B243-B839-65001E7B71E2}"/>
              </a:ext>
            </a:extLst>
          </p:cNvPr>
          <p:cNvSpPr/>
          <p:nvPr/>
        </p:nvSpPr>
        <p:spPr>
          <a:xfrm>
            <a:off x="8924968" y="4129146"/>
            <a:ext cx="1097680" cy="10181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Btile</a:t>
            </a:r>
            <a:endParaRPr lang="en-US" dirty="0"/>
          </a:p>
        </p:txBody>
      </p:sp>
      <p:sp>
        <p:nvSpPr>
          <p:cNvPr id="61" name="Rectangle 60">
            <a:extLst>
              <a:ext uri="{FF2B5EF4-FFF2-40B4-BE49-F238E27FC236}">
                <a16:creationId xmlns:a16="http://schemas.microsoft.com/office/drawing/2014/main" id="{5D398739-3776-8147-B78C-3020F456C9F1}"/>
              </a:ext>
            </a:extLst>
          </p:cNvPr>
          <p:cNvSpPr/>
          <p:nvPr/>
        </p:nvSpPr>
        <p:spPr>
          <a:xfrm>
            <a:off x="8924968" y="1689009"/>
            <a:ext cx="1115390" cy="70099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t>Ctile</a:t>
            </a:r>
            <a:endParaRPr lang="en-US" dirty="0"/>
          </a:p>
        </p:txBody>
      </p:sp>
      <p:sp>
        <p:nvSpPr>
          <p:cNvPr id="62" name="TextBox 61">
            <a:extLst>
              <a:ext uri="{FF2B5EF4-FFF2-40B4-BE49-F238E27FC236}">
                <a16:creationId xmlns:a16="http://schemas.microsoft.com/office/drawing/2014/main" id="{142C95E9-E3CF-8E41-920A-571F86520162}"/>
              </a:ext>
            </a:extLst>
          </p:cNvPr>
          <p:cNvSpPr txBox="1"/>
          <p:nvPr/>
        </p:nvSpPr>
        <p:spPr>
          <a:xfrm>
            <a:off x="2776536" y="1465968"/>
            <a:ext cx="2683555" cy="461665"/>
          </a:xfrm>
          <a:prstGeom prst="rect">
            <a:avLst/>
          </a:prstGeom>
          <a:noFill/>
        </p:spPr>
        <p:txBody>
          <a:bodyPr wrap="none" rtlCol="0">
            <a:spAutoFit/>
          </a:bodyPr>
          <a:lstStyle/>
          <a:p>
            <a:r>
              <a:rPr lang="en-US" sz="2400" dirty="0"/>
              <a:t>Not in cache, reload</a:t>
            </a:r>
          </a:p>
        </p:txBody>
      </p:sp>
      <p:sp>
        <p:nvSpPr>
          <p:cNvPr id="63" name="Rectangle 62">
            <a:extLst>
              <a:ext uri="{FF2B5EF4-FFF2-40B4-BE49-F238E27FC236}">
                <a16:creationId xmlns:a16="http://schemas.microsoft.com/office/drawing/2014/main" id="{28DEB954-ADE9-E34B-9205-4B0B7A110044}"/>
              </a:ext>
            </a:extLst>
          </p:cNvPr>
          <p:cNvSpPr/>
          <p:nvPr/>
        </p:nvSpPr>
        <p:spPr>
          <a:xfrm>
            <a:off x="8942678" y="5195386"/>
            <a:ext cx="1097680" cy="10181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Btile</a:t>
            </a:r>
            <a:endParaRPr lang="en-US" dirty="0"/>
          </a:p>
        </p:txBody>
      </p:sp>
      <p:sp>
        <p:nvSpPr>
          <p:cNvPr id="65" name="Rounded Rectangle 64">
            <a:extLst>
              <a:ext uri="{FF2B5EF4-FFF2-40B4-BE49-F238E27FC236}">
                <a16:creationId xmlns:a16="http://schemas.microsoft.com/office/drawing/2014/main" id="{70FF9C5C-27B1-254D-BFCD-33746BDDEDD3}"/>
              </a:ext>
            </a:extLst>
          </p:cNvPr>
          <p:cNvSpPr/>
          <p:nvPr/>
        </p:nvSpPr>
        <p:spPr>
          <a:xfrm>
            <a:off x="1030889" y="5030222"/>
            <a:ext cx="6190184" cy="133048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latin typeface="Gabriola" pitchFamily="82" charset="0"/>
              </a:rPr>
              <a:t>Dv</a:t>
            </a:r>
            <a:r>
              <a:rPr lang="en-US" dirty="0">
                <a:latin typeface="Gabriola" pitchFamily="82" charset="0"/>
              </a:rPr>
              <a:t>=</a:t>
            </a:r>
            <a:r>
              <a:rPr lang="en-US" dirty="0" err="1">
                <a:latin typeface="Gabriola" pitchFamily="82" charset="0"/>
              </a:rPr>
              <a:t>TiNj+TiNk</a:t>
            </a:r>
            <a:r>
              <a:rPr lang="en-US" dirty="0">
                <a:latin typeface="Gabriola" pitchFamily="82" charset="0"/>
              </a:rPr>
              <a:t>*Nj/</a:t>
            </a:r>
            <a:r>
              <a:rPr lang="en-US" dirty="0" err="1">
                <a:latin typeface="Gabriola" pitchFamily="82" charset="0"/>
              </a:rPr>
              <a:t>Tj+NjNk</a:t>
            </a:r>
            <a:endParaRPr lang="en-US" dirty="0">
              <a:latin typeface="Gabriola" pitchFamily="82" charset="0"/>
            </a:endParaRPr>
          </a:p>
        </p:txBody>
      </p:sp>
      <p:sp>
        <p:nvSpPr>
          <p:cNvPr id="67" name="Rectangle 66">
            <a:extLst>
              <a:ext uri="{FF2B5EF4-FFF2-40B4-BE49-F238E27FC236}">
                <a16:creationId xmlns:a16="http://schemas.microsoft.com/office/drawing/2014/main" id="{EF2513D3-301A-CF46-A3C5-ACD50726EA9E}"/>
              </a:ext>
            </a:extLst>
          </p:cNvPr>
          <p:cNvSpPr/>
          <p:nvPr/>
        </p:nvSpPr>
        <p:spPr>
          <a:xfrm>
            <a:off x="6118479" y="2414404"/>
            <a:ext cx="942691" cy="7113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Atile</a:t>
            </a:r>
            <a:endParaRPr lang="en-US" dirty="0"/>
          </a:p>
        </p:txBody>
      </p:sp>
      <p:sp>
        <p:nvSpPr>
          <p:cNvPr id="68" name="Rectangle 67">
            <a:extLst>
              <a:ext uri="{FF2B5EF4-FFF2-40B4-BE49-F238E27FC236}">
                <a16:creationId xmlns:a16="http://schemas.microsoft.com/office/drawing/2014/main" id="{6DA80971-EF41-7B4A-9E66-C2DB96E0EA9C}"/>
              </a:ext>
            </a:extLst>
          </p:cNvPr>
          <p:cNvSpPr/>
          <p:nvPr/>
        </p:nvSpPr>
        <p:spPr>
          <a:xfrm>
            <a:off x="807442" y="2196707"/>
            <a:ext cx="3018563" cy="402505"/>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9" name="Rectangle 68">
            <a:extLst>
              <a:ext uri="{FF2B5EF4-FFF2-40B4-BE49-F238E27FC236}">
                <a16:creationId xmlns:a16="http://schemas.microsoft.com/office/drawing/2014/main" id="{27233BBA-9204-5D46-80DF-F2090B15684D}"/>
              </a:ext>
            </a:extLst>
          </p:cNvPr>
          <p:cNvSpPr/>
          <p:nvPr/>
        </p:nvSpPr>
        <p:spPr>
          <a:xfrm>
            <a:off x="7827288" y="2403929"/>
            <a:ext cx="1115390" cy="70099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t>Ctile</a:t>
            </a:r>
            <a:endParaRPr lang="en-US" dirty="0"/>
          </a:p>
        </p:txBody>
      </p:sp>
      <p:sp>
        <p:nvSpPr>
          <p:cNvPr id="70" name="Rectangle 69">
            <a:extLst>
              <a:ext uri="{FF2B5EF4-FFF2-40B4-BE49-F238E27FC236}">
                <a16:creationId xmlns:a16="http://schemas.microsoft.com/office/drawing/2014/main" id="{C8A7CF77-AC74-8747-B1FB-2DD8BD67595D}"/>
              </a:ext>
            </a:extLst>
          </p:cNvPr>
          <p:cNvSpPr/>
          <p:nvPr/>
        </p:nvSpPr>
        <p:spPr>
          <a:xfrm>
            <a:off x="8942678" y="2407720"/>
            <a:ext cx="1115390" cy="70099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a:t>Ctile</a:t>
            </a:r>
            <a:endParaRPr lang="en-US" dirty="0"/>
          </a:p>
        </p:txBody>
      </p:sp>
      <p:sp>
        <p:nvSpPr>
          <p:cNvPr id="71" name="TextBox 70">
            <a:extLst>
              <a:ext uri="{FF2B5EF4-FFF2-40B4-BE49-F238E27FC236}">
                <a16:creationId xmlns:a16="http://schemas.microsoft.com/office/drawing/2014/main" id="{394D9AA2-5944-A346-B11C-0E8EA52551B5}"/>
              </a:ext>
            </a:extLst>
          </p:cNvPr>
          <p:cNvSpPr txBox="1"/>
          <p:nvPr/>
        </p:nvSpPr>
        <p:spPr>
          <a:xfrm>
            <a:off x="8174279" y="4736372"/>
            <a:ext cx="2683555" cy="461665"/>
          </a:xfrm>
          <a:prstGeom prst="rect">
            <a:avLst/>
          </a:prstGeom>
          <a:noFill/>
        </p:spPr>
        <p:txBody>
          <a:bodyPr wrap="none" rtlCol="0">
            <a:spAutoFit/>
          </a:bodyPr>
          <a:lstStyle/>
          <a:p>
            <a:r>
              <a:rPr lang="en-US" sz="2400" dirty="0"/>
              <a:t>Not in cache, reload</a:t>
            </a:r>
          </a:p>
        </p:txBody>
      </p:sp>
      <p:sp>
        <p:nvSpPr>
          <p:cNvPr id="72" name="Rounded Rectangle 71">
            <a:extLst>
              <a:ext uri="{FF2B5EF4-FFF2-40B4-BE49-F238E27FC236}">
                <a16:creationId xmlns:a16="http://schemas.microsoft.com/office/drawing/2014/main" id="{04695359-E64D-934F-BB5D-D92A5A5B1688}"/>
              </a:ext>
            </a:extLst>
          </p:cNvPr>
          <p:cNvSpPr/>
          <p:nvPr/>
        </p:nvSpPr>
        <p:spPr>
          <a:xfrm>
            <a:off x="375109" y="3685778"/>
            <a:ext cx="6190184" cy="133048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latin typeface="Gabriola" pitchFamily="82" charset="0"/>
              </a:rPr>
              <a:t>Dv</a:t>
            </a:r>
            <a:r>
              <a:rPr lang="en-US" dirty="0">
                <a:latin typeface="Gabriola" pitchFamily="82" charset="0"/>
              </a:rPr>
              <a:t>=</a:t>
            </a:r>
            <a:r>
              <a:rPr lang="en-US" dirty="0" err="1">
                <a:latin typeface="Gabriola" pitchFamily="82" charset="0"/>
              </a:rPr>
              <a:t>NiNj+NiNk</a:t>
            </a:r>
            <a:r>
              <a:rPr lang="en-US" dirty="0">
                <a:latin typeface="Gabriola" pitchFamily="82" charset="0"/>
              </a:rPr>
              <a:t>*Nj/</a:t>
            </a:r>
            <a:r>
              <a:rPr lang="en-US" dirty="0" err="1">
                <a:latin typeface="Gabriola" pitchFamily="82" charset="0"/>
              </a:rPr>
              <a:t>Tj+NjNk</a:t>
            </a:r>
            <a:r>
              <a:rPr lang="en-US" dirty="0">
                <a:latin typeface="Gabriola" pitchFamily="82" charset="0"/>
              </a:rPr>
              <a:t>*Ni/</a:t>
            </a:r>
            <a:r>
              <a:rPr lang="en-US" dirty="0" err="1">
                <a:latin typeface="Gabriola" pitchFamily="82" charset="0"/>
              </a:rPr>
              <a:t>Ti</a:t>
            </a:r>
            <a:endParaRPr lang="en-US" dirty="0">
              <a:latin typeface="Gabriola" pitchFamily="82" charset="0"/>
            </a:endParaRPr>
          </a:p>
        </p:txBody>
      </p:sp>
    </p:spTree>
    <p:custDataLst>
      <p:tags r:id="rId1"/>
    </p:custDataLst>
    <p:extLst>
      <p:ext uri="{BB962C8B-B14F-4D97-AF65-F5344CB8AC3E}">
        <p14:creationId xmlns:p14="http://schemas.microsoft.com/office/powerpoint/2010/main" val="165032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par>
                                <p:cTn id="8" presetID="5" presetClass="entr" presetSubtype="10" fill="hold" grpId="0" nodeType="withEffect">
                                  <p:stCondLst>
                                    <p:cond delay="1000"/>
                                  </p:stCondLst>
                                  <p:childTnLst>
                                    <p:set>
                                      <p:cBhvr>
                                        <p:cTn id="9" dur="1" fill="hold">
                                          <p:stCondLst>
                                            <p:cond delay="0"/>
                                          </p:stCondLst>
                                        </p:cTn>
                                        <p:tgtEl>
                                          <p:spTgt spid="28"/>
                                        </p:tgtEl>
                                        <p:attrNameLst>
                                          <p:attrName>style.visibility</p:attrName>
                                        </p:attrNameLst>
                                      </p:cBhvr>
                                      <p:to>
                                        <p:strVal val="visible"/>
                                      </p:to>
                                    </p:set>
                                    <p:animEffect transition="in" filter="checkerboard(across)">
                                      <p:cBhvr>
                                        <p:cTn id="10" dur="500"/>
                                        <p:tgtEl>
                                          <p:spTgt spid="28"/>
                                        </p:tgtEl>
                                      </p:cBhvr>
                                    </p:animEffect>
                                  </p:childTnLst>
                                </p:cTn>
                              </p:par>
                              <p:par>
                                <p:cTn id="11" presetID="5" presetClass="entr" presetSubtype="10" fill="hold" grpId="0"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checkerboard(across)">
                                      <p:cBhvr>
                                        <p:cTn id="18" dur="500"/>
                                        <p:tgtEl>
                                          <p:spTgt spid="51"/>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checkerboard(across)">
                                      <p:cBhvr>
                                        <p:cTn id="21" dur="500"/>
                                        <p:tgtEl>
                                          <p:spTgt spid="43"/>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checkerboard(across)">
                                      <p:cBhvr>
                                        <p:cTn id="24" dur="500"/>
                                        <p:tgtEl>
                                          <p:spTgt spid="44"/>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checkerboard(across)">
                                      <p:cBhvr>
                                        <p:cTn id="27" dur="500"/>
                                        <p:tgtEl>
                                          <p:spTgt spid="50"/>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checkerboard(across)">
                                      <p:cBhvr>
                                        <p:cTn id="30" dur="500"/>
                                        <p:tgtEl>
                                          <p:spTgt spid="49"/>
                                        </p:tgtEl>
                                      </p:cBhvr>
                                    </p:animEffect>
                                  </p:childTnLst>
                                </p:cTn>
                              </p:par>
                              <p:par>
                                <p:cTn id="31" presetID="5" presetClass="entr" presetSubtype="1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checkerboard(across)">
                                      <p:cBhvr>
                                        <p:cTn id="33" dur="500"/>
                                        <p:tgtEl>
                                          <p:spTgt spid="34"/>
                                        </p:tgtEl>
                                      </p:cBhvr>
                                    </p:animEffect>
                                  </p:childTnLst>
                                </p:cTn>
                              </p:par>
                              <p:par>
                                <p:cTn id="34" presetID="5" presetClass="entr" presetSubtype="1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checkerboard(across)">
                                      <p:cBhvr>
                                        <p:cTn id="36" dur="500"/>
                                        <p:tgtEl>
                                          <p:spTgt spid="33"/>
                                        </p:tgtEl>
                                      </p:cBhvr>
                                    </p:animEffect>
                                  </p:childTnLst>
                                </p:cTn>
                              </p:par>
                              <p:par>
                                <p:cTn id="37" presetID="5" presetClass="entr" presetSubtype="1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checkerboard(across)">
                                      <p:cBhvr>
                                        <p:cTn id="39" dur="500"/>
                                        <p:tgtEl>
                                          <p:spTgt spid="32"/>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checkerboard(across)">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grpId="1" nodeType="clickEffect">
                                  <p:stCondLst>
                                    <p:cond delay="0"/>
                                  </p:stCondLst>
                                  <p:childTnLst>
                                    <p:animEffect transition="out" filter="blinds(horizontal)">
                                      <p:cBhvr>
                                        <p:cTn id="46" dur="500"/>
                                        <p:tgtEl>
                                          <p:spTgt spid="51"/>
                                        </p:tgtEl>
                                      </p:cBhvr>
                                    </p:animEffect>
                                    <p:set>
                                      <p:cBhvr>
                                        <p:cTn id="47" dur="1" fill="hold">
                                          <p:stCondLst>
                                            <p:cond delay="499"/>
                                          </p:stCondLst>
                                        </p:cTn>
                                        <p:tgtEl>
                                          <p:spTgt spid="51"/>
                                        </p:tgtEl>
                                        <p:attrNameLst>
                                          <p:attrName>style.visibility</p:attrName>
                                        </p:attrNameLst>
                                      </p:cBhvr>
                                      <p:to>
                                        <p:strVal val="hidden"/>
                                      </p:to>
                                    </p:set>
                                  </p:childTnLst>
                                </p:cTn>
                              </p:par>
                              <p:par>
                                <p:cTn id="48" presetID="3" presetClass="exit" presetSubtype="10" fill="hold" nodeType="withEffect">
                                  <p:stCondLst>
                                    <p:cond delay="0"/>
                                  </p:stCondLst>
                                  <p:childTnLst>
                                    <p:animEffect transition="out" filter="blinds(horizontal)">
                                      <p:cBhvr>
                                        <p:cTn id="49" dur="500"/>
                                        <p:tgtEl>
                                          <p:spTgt spid="34"/>
                                        </p:tgtEl>
                                      </p:cBhvr>
                                    </p:animEffect>
                                    <p:set>
                                      <p:cBhvr>
                                        <p:cTn id="50" dur="1" fill="hold">
                                          <p:stCondLst>
                                            <p:cond delay="499"/>
                                          </p:stCondLst>
                                        </p:cTn>
                                        <p:tgtEl>
                                          <p:spTgt spid="34"/>
                                        </p:tgtEl>
                                        <p:attrNameLst>
                                          <p:attrName>style.visibility</p:attrName>
                                        </p:attrNameLst>
                                      </p:cBhvr>
                                      <p:to>
                                        <p:strVal val="hidden"/>
                                      </p:to>
                                    </p:set>
                                  </p:childTnLst>
                                </p:cTn>
                              </p:par>
                              <p:par>
                                <p:cTn id="51" presetID="3" presetClass="exit" presetSubtype="10" fill="hold" nodeType="withEffect">
                                  <p:stCondLst>
                                    <p:cond delay="0"/>
                                  </p:stCondLst>
                                  <p:childTnLst>
                                    <p:animEffect transition="out" filter="blinds(horizontal)">
                                      <p:cBhvr>
                                        <p:cTn id="52" dur="500"/>
                                        <p:tgtEl>
                                          <p:spTgt spid="33"/>
                                        </p:tgtEl>
                                      </p:cBhvr>
                                    </p:animEffect>
                                    <p:set>
                                      <p:cBhvr>
                                        <p:cTn id="53" dur="1" fill="hold">
                                          <p:stCondLst>
                                            <p:cond delay="499"/>
                                          </p:stCondLst>
                                        </p:cTn>
                                        <p:tgtEl>
                                          <p:spTgt spid="33"/>
                                        </p:tgtEl>
                                        <p:attrNameLst>
                                          <p:attrName>style.visibility</p:attrName>
                                        </p:attrNameLst>
                                      </p:cBhvr>
                                      <p:to>
                                        <p:strVal val="hidden"/>
                                      </p:to>
                                    </p:set>
                                  </p:childTnLst>
                                </p:cTn>
                              </p:par>
                              <p:par>
                                <p:cTn id="54" presetID="3" presetClass="exit" presetSubtype="10" fill="hold" nodeType="withEffect">
                                  <p:stCondLst>
                                    <p:cond delay="0"/>
                                  </p:stCondLst>
                                  <p:childTnLst>
                                    <p:animEffect transition="out" filter="blinds(horizontal)">
                                      <p:cBhvr>
                                        <p:cTn id="55" dur="500"/>
                                        <p:tgtEl>
                                          <p:spTgt spid="32"/>
                                        </p:tgtEl>
                                      </p:cBhvr>
                                    </p:animEffect>
                                    <p:set>
                                      <p:cBhvr>
                                        <p:cTn id="56" dur="1" fill="hold">
                                          <p:stCondLst>
                                            <p:cond delay="499"/>
                                          </p:stCondLst>
                                        </p:cTn>
                                        <p:tgtEl>
                                          <p:spTgt spid="32"/>
                                        </p:tgtEl>
                                        <p:attrNameLst>
                                          <p:attrName>style.visibility</p:attrName>
                                        </p:attrNameLst>
                                      </p:cBhvr>
                                      <p:to>
                                        <p:strVal val="hidden"/>
                                      </p:to>
                                    </p:set>
                                  </p:childTnLst>
                                </p:cTn>
                              </p:par>
                              <p:par>
                                <p:cTn id="57" presetID="3" presetClass="exit" presetSubtype="10" fill="hold" grpId="1" nodeType="withEffect">
                                  <p:stCondLst>
                                    <p:cond delay="0"/>
                                  </p:stCondLst>
                                  <p:childTnLst>
                                    <p:animEffect transition="out" filter="blinds(horizontal)">
                                      <p:cBhvr>
                                        <p:cTn id="58" dur="500"/>
                                        <p:tgtEl>
                                          <p:spTgt spid="30"/>
                                        </p:tgtEl>
                                      </p:cBhvr>
                                    </p:animEffect>
                                    <p:set>
                                      <p:cBhvr>
                                        <p:cTn id="59" dur="1" fill="hold">
                                          <p:stCondLst>
                                            <p:cond delay="499"/>
                                          </p:stCondLst>
                                        </p:cTn>
                                        <p:tgtEl>
                                          <p:spTgt spid="30"/>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blinds(horizontal)">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blinds(horizontal)">
                                      <p:cBhvr>
                                        <p:cTn id="69" dur="500"/>
                                        <p:tgtEl>
                                          <p:spTgt spid="39"/>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blinds(horizontal)">
                                      <p:cBhvr>
                                        <p:cTn id="72" dur="500"/>
                                        <p:tgtEl>
                                          <p:spTgt spid="41"/>
                                        </p:tgtEl>
                                      </p:cBhvr>
                                    </p:animEffect>
                                  </p:childTnLst>
                                </p:cTn>
                              </p:par>
                            </p:childTnLst>
                          </p:cTn>
                        </p:par>
                      </p:childTnLst>
                    </p:cTn>
                  </p:par>
                  <p:par>
                    <p:cTn id="73" fill="hold">
                      <p:stCondLst>
                        <p:cond delay="indefinite"/>
                      </p:stCondLst>
                      <p:childTnLst>
                        <p:par>
                          <p:cTn id="74" fill="hold">
                            <p:stCondLst>
                              <p:cond delay="0"/>
                            </p:stCondLst>
                            <p:childTnLst>
                              <p:par>
                                <p:cTn id="75" presetID="27" presetClass="emph" presetSubtype="0" fill="remove" grpId="1" nodeType="clickEffect">
                                  <p:stCondLst>
                                    <p:cond delay="0"/>
                                  </p:stCondLst>
                                  <p:childTnLst>
                                    <p:animClr clrSpc="rgb" dir="cw">
                                      <p:cBhvr override="childStyle">
                                        <p:cTn id="76" dur="250" autoRev="1" fill="remove"/>
                                        <p:tgtEl>
                                          <p:spTgt spid="28"/>
                                        </p:tgtEl>
                                        <p:attrNameLst>
                                          <p:attrName>style.color</p:attrName>
                                        </p:attrNameLst>
                                      </p:cBhvr>
                                      <p:to>
                                        <a:schemeClr val="bg1"/>
                                      </p:to>
                                    </p:animClr>
                                    <p:animClr clrSpc="rgb" dir="cw">
                                      <p:cBhvr>
                                        <p:cTn id="77" dur="250" autoRev="1" fill="remove"/>
                                        <p:tgtEl>
                                          <p:spTgt spid="28"/>
                                        </p:tgtEl>
                                        <p:attrNameLst>
                                          <p:attrName>fillcolor</p:attrName>
                                        </p:attrNameLst>
                                      </p:cBhvr>
                                      <p:to>
                                        <a:schemeClr val="bg1"/>
                                      </p:to>
                                    </p:animClr>
                                    <p:set>
                                      <p:cBhvr>
                                        <p:cTn id="78" dur="250" autoRev="1" fill="remove"/>
                                        <p:tgtEl>
                                          <p:spTgt spid="28"/>
                                        </p:tgtEl>
                                        <p:attrNameLst>
                                          <p:attrName>fill.type</p:attrName>
                                        </p:attrNameLst>
                                      </p:cBhvr>
                                      <p:to>
                                        <p:strVal val="solid"/>
                                      </p:to>
                                    </p:set>
                                    <p:set>
                                      <p:cBhvr>
                                        <p:cTn id="79" dur="250" autoRev="1" fill="remove"/>
                                        <p:tgtEl>
                                          <p:spTgt spid="28"/>
                                        </p:tgtEl>
                                        <p:attrNameLst>
                                          <p:attrName>fill.on</p:attrName>
                                        </p:attrNameLst>
                                      </p:cBhvr>
                                      <p:to>
                                        <p:strVal val="true"/>
                                      </p:to>
                                    </p:set>
                                  </p:childTnLst>
                                </p:cTn>
                              </p:par>
                            </p:childTnLst>
                          </p:cTn>
                        </p:par>
                      </p:childTnLst>
                    </p:cTn>
                  </p:par>
                  <p:par>
                    <p:cTn id="80" fill="hold">
                      <p:stCondLst>
                        <p:cond delay="indefinite"/>
                      </p:stCondLst>
                      <p:childTnLst>
                        <p:par>
                          <p:cTn id="81" fill="hold">
                            <p:stCondLst>
                              <p:cond delay="0"/>
                            </p:stCondLst>
                            <p:childTnLst>
                              <p:par>
                                <p:cTn id="82" presetID="5" presetClass="entr" presetSubtype="10" fill="hold" grpId="0" nodeType="clickEffect">
                                  <p:stCondLst>
                                    <p:cond delay="0"/>
                                  </p:stCondLst>
                                  <p:childTnLst>
                                    <p:set>
                                      <p:cBhvr>
                                        <p:cTn id="83" dur="1" fill="hold">
                                          <p:stCondLst>
                                            <p:cond delay="0"/>
                                          </p:stCondLst>
                                        </p:cTn>
                                        <p:tgtEl>
                                          <p:spTgt spid="53"/>
                                        </p:tgtEl>
                                        <p:attrNameLst>
                                          <p:attrName>style.visibility</p:attrName>
                                        </p:attrNameLst>
                                      </p:cBhvr>
                                      <p:to>
                                        <p:strVal val="visible"/>
                                      </p:to>
                                    </p:set>
                                    <p:animEffect transition="in" filter="checkerboard(across)">
                                      <p:cBhvr>
                                        <p:cTn id="84" dur="500"/>
                                        <p:tgtEl>
                                          <p:spTgt spid="53"/>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blinds(horizontal)">
                                      <p:cBhvr>
                                        <p:cTn id="89" dur="500"/>
                                        <p:tgtEl>
                                          <p:spTgt spid="57"/>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58"/>
                                        </p:tgtEl>
                                        <p:attrNameLst>
                                          <p:attrName>style.visibility</p:attrName>
                                        </p:attrNameLst>
                                      </p:cBhvr>
                                      <p:to>
                                        <p:strVal val="visible"/>
                                      </p:to>
                                    </p:set>
                                    <p:animEffect transition="in" filter="blinds(horizontal)">
                                      <p:cBhvr>
                                        <p:cTn id="92" dur="500"/>
                                        <p:tgtEl>
                                          <p:spTgt spid="58"/>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blinds(horizontal)">
                                      <p:cBhvr>
                                        <p:cTn id="95" dur="500"/>
                                        <p:tgtEl>
                                          <p:spTgt spid="55"/>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56"/>
                                        </p:tgtEl>
                                        <p:attrNameLst>
                                          <p:attrName>style.visibility</p:attrName>
                                        </p:attrNameLst>
                                      </p:cBhvr>
                                      <p:to>
                                        <p:strVal val="visible"/>
                                      </p:to>
                                    </p:set>
                                    <p:animEffect transition="in" filter="blinds(horizontal)">
                                      <p:cBhvr>
                                        <p:cTn id="98" dur="500"/>
                                        <p:tgtEl>
                                          <p:spTgt spid="56"/>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xit" presetSubtype="10" fill="hold" grpId="1" nodeType="clickEffect">
                                  <p:stCondLst>
                                    <p:cond delay="0"/>
                                  </p:stCondLst>
                                  <p:childTnLst>
                                    <p:animEffect transition="out" filter="blinds(horizontal)">
                                      <p:cBhvr>
                                        <p:cTn id="102" dur="500"/>
                                        <p:tgtEl>
                                          <p:spTgt spid="42"/>
                                        </p:tgtEl>
                                      </p:cBhvr>
                                    </p:animEffect>
                                    <p:set>
                                      <p:cBhvr>
                                        <p:cTn id="103" dur="1" fill="hold">
                                          <p:stCondLst>
                                            <p:cond delay="499"/>
                                          </p:stCondLst>
                                        </p:cTn>
                                        <p:tgtEl>
                                          <p:spTgt spid="42"/>
                                        </p:tgtEl>
                                        <p:attrNameLst>
                                          <p:attrName>style.visibility</p:attrName>
                                        </p:attrNameLst>
                                      </p:cBhvr>
                                      <p:to>
                                        <p:strVal val="hidden"/>
                                      </p:to>
                                    </p:set>
                                  </p:childTnLst>
                                </p:cTn>
                              </p:par>
                              <p:par>
                                <p:cTn id="104" presetID="3" presetClass="exit" presetSubtype="10" fill="hold" grpId="3" nodeType="withEffect">
                                  <p:stCondLst>
                                    <p:cond delay="0"/>
                                  </p:stCondLst>
                                  <p:childTnLst>
                                    <p:animEffect transition="out" filter="blinds(horizontal)">
                                      <p:cBhvr>
                                        <p:cTn id="105" dur="500"/>
                                        <p:tgtEl>
                                          <p:spTgt spid="53"/>
                                        </p:tgtEl>
                                      </p:cBhvr>
                                    </p:animEffect>
                                    <p:set>
                                      <p:cBhvr>
                                        <p:cTn id="106" dur="1" fill="hold">
                                          <p:stCondLst>
                                            <p:cond delay="499"/>
                                          </p:stCondLst>
                                        </p:cTn>
                                        <p:tgtEl>
                                          <p:spTgt spid="53"/>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3" presetClass="entr" presetSubtype="10" fill="hold" grpId="0" nodeType="clickEffect">
                                  <p:stCondLst>
                                    <p:cond delay="0"/>
                                  </p:stCondLst>
                                  <p:childTnLst>
                                    <p:set>
                                      <p:cBhvr>
                                        <p:cTn id="110" dur="1" fill="hold">
                                          <p:stCondLst>
                                            <p:cond delay="0"/>
                                          </p:stCondLst>
                                        </p:cTn>
                                        <p:tgtEl>
                                          <p:spTgt spid="54"/>
                                        </p:tgtEl>
                                        <p:attrNameLst>
                                          <p:attrName>style.visibility</p:attrName>
                                        </p:attrNameLst>
                                      </p:cBhvr>
                                      <p:to>
                                        <p:strVal val="visible"/>
                                      </p:to>
                                    </p:set>
                                    <p:animEffect transition="in" filter="blinds(horizontal)">
                                      <p:cBhvr>
                                        <p:cTn id="111" dur="500"/>
                                        <p:tgtEl>
                                          <p:spTgt spid="54"/>
                                        </p:tgtEl>
                                      </p:cBhvr>
                                    </p:animEffect>
                                  </p:childTnLst>
                                </p:cTn>
                              </p:par>
                            </p:childTnLst>
                          </p:cTn>
                        </p:par>
                      </p:childTnLst>
                    </p:cTn>
                  </p:par>
                  <p:par>
                    <p:cTn id="112" fill="hold">
                      <p:stCondLst>
                        <p:cond delay="indefinite"/>
                      </p:stCondLst>
                      <p:childTnLst>
                        <p:par>
                          <p:cTn id="113" fill="hold">
                            <p:stCondLst>
                              <p:cond delay="0"/>
                            </p:stCondLst>
                            <p:childTnLst>
                              <p:par>
                                <p:cTn id="114" presetID="3" presetClass="entr" presetSubtype="10" fill="hold" grpId="0" nodeType="clickEffect">
                                  <p:stCondLst>
                                    <p:cond delay="0"/>
                                  </p:stCondLst>
                                  <p:childTnLst>
                                    <p:set>
                                      <p:cBhvr>
                                        <p:cTn id="115" dur="1" fill="hold">
                                          <p:stCondLst>
                                            <p:cond delay="0"/>
                                          </p:stCondLst>
                                        </p:cTn>
                                        <p:tgtEl>
                                          <p:spTgt spid="61"/>
                                        </p:tgtEl>
                                        <p:attrNameLst>
                                          <p:attrName>style.visibility</p:attrName>
                                        </p:attrNameLst>
                                      </p:cBhvr>
                                      <p:to>
                                        <p:strVal val="visible"/>
                                      </p:to>
                                    </p:set>
                                    <p:animEffect transition="in" filter="blinds(horizontal)">
                                      <p:cBhvr>
                                        <p:cTn id="116" dur="500"/>
                                        <p:tgtEl>
                                          <p:spTgt spid="61"/>
                                        </p:tgtEl>
                                      </p:cBhvr>
                                    </p:animEffect>
                                  </p:childTnLst>
                                </p:cTn>
                              </p:par>
                              <p:par>
                                <p:cTn id="117" presetID="3" presetClass="entr" presetSubtype="10" fill="hold" grpId="0" nodeType="withEffect">
                                  <p:stCondLst>
                                    <p:cond delay="0"/>
                                  </p:stCondLst>
                                  <p:childTnLst>
                                    <p:set>
                                      <p:cBhvr>
                                        <p:cTn id="118" dur="1" fill="hold">
                                          <p:stCondLst>
                                            <p:cond delay="0"/>
                                          </p:stCondLst>
                                        </p:cTn>
                                        <p:tgtEl>
                                          <p:spTgt spid="60"/>
                                        </p:tgtEl>
                                        <p:attrNameLst>
                                          <p:attrName>style.visibility</p:attrName>
                                        </p:attrNameLst>
                                      </p:cBhvr>
                                      <p:to>
                                        <p:strVal val="visible"/>
                                      </p:to>
                                    </p:set>
                                    <p:animEffect transition="in" filter="blinds(horizontal)">
                                      <p:cBhvr>
                                        <p:cTn id="119" dur="500"/>
                                        <p:tgtEl>
                                          <p:spTgt spid="60"/>
                                        </p:tgtEl>
                                      </p:cBhvr>
                                    </p:animEffect>
                                  </p:childTnLst>
                                </p:cTn>
                              </p:par>
                              <p:par>
                                <p:cTn id="120" presetID="3" presetClass="entr" presetSubtype="10" fill="hold" grpId="0" nodeType="withEffect">
                                  <p:stCondLst>
                                    <p:cond delay="0"/>
                                  </p:stCondLst>
                                  <p:childTnLst>
                                    <p:set>
                                      <p:cBhvr>
                                        <p:cTn id="121" dur="1" fill="hold">
                                          <p:stCondLst>
                                            <p:cond delay="0"/>
                                          </p:stCondLst>
                                        </p:cTn>
                                        <p:tgtEl>
                                          <p:spTgt spid="63"/>
                                        </p:tgtEl>
                                        <p:attrNameLst>
                                          <p:attrName>style.visibility</p:attrName>
                                        </p:attrNameLst>
                                      </p:cBhvr>
                                      <p:to>
                                        <p:strVal val="visible"/>
                                      </p:to>
                                    </p:set>
                                    <p:animEffect transition="in" filter="blinds(horizontal)">
                                      <p:cBhvr>
                                        <p:cTn id="122" dur="500"/>
                                        <p:tgtEl>
                                          <p:spTgt spid="63"/>
                                        </p:tgtEl>
                                      </p:cBhvr>
                                    </p:animEffect>
                                  </p:childTnLst>
                                </p:cTn>
                              </p:par>
                            </p:childTnLst>
                          </p:cTn>
                        </p:par>
                      </p:childTnLst>
                    </p:cTn>
                  </p:par>
                  <p:par>
                    <p:cTn id="123" fill="hold">
                      <p:stCondLst>
                        <p:cond delay="indefinite"/>
                      </p:stCondLst>
                      <p:childTnLst>
                        <p:par>
                          <p:cTn id="124" fill="hold">
                            <p:stCondLst>
                              <p:cond delay="0"/>
                            </p:stCondLst>
                            <p:childTnLst>
                              <p:par>
                                <p:cTn id="125" presetID="27" presetClass="emph" presetSubtype="0" fill="remove" grpId="1" nodeType="clickEffect">
                                  <p:stCondLst>
                                    <p:cond delay="0"/>
                                  </p:stCondLst>
                                  <p:childTnLst>
                                    <p:animClr clrSpc="rgb" dir="cw">
                                      <p:cBhvr override="childStyle">
                                        <p:cTn id="126" dur="250" autoRev="1" fill="remove"/>
                                        <p:tgtEl>
                                          <p:spTgt spid="13"/>
                                        </p:tgtEl>
                                        <p:attrNameLst>
                                          <p:attrName>style.color</p:attrName>
                                        </p:attrNameLst>
                                      </p:cBhvr>
                                      <p:to>
                                        <a:schemeClr val="bg1"/>
                                      </p:to>
                                    </p:animClr>
                                    <p:animClr clrSpc="rgb" dir="cw">
                                      <p:cBhvr>
                                        <p:cTn id="127" dur="250" autoRev="1" fill="remove"/>
                                        <p:tgtEl>
                                          <p:spTgt spid="13"/>
                                        </p:tgtEl>
                                        <p:attrNameLst>
                                          <p:attrName>fillcolor</p:attrName>
                                        </p:attrNameLst>
                                      </p:cBhvr>
                                      <p:to>
                                        <a:schemeClr val="bg1"/>
                                      </p:to>
                                    </p:animClr>
                                    <p:set>
                                      <p:cBhvr>
                                        <p:cTn id="128" dur="250" autoRev="1" fill="remove"/>
                                        <p:tgtEl>
                                          <p:spTgt spid="13"/>
                                        </p:tgtEl>
                                        <p:attrNameLst>
                                          <p:attrName>fill.type</p:attrName>
                                        </p:attrNameLst>
                                      </p:cBhvr>
                                      <p:to>
                                        <p:strVal val="solid"/>
                                      </p:to>
                                    </p:set>
                                    <p:set>
                                      <p:cBhvr>
                                        <p:cTn id="129" dur="250" autoRev="1" fill="remove"/>
                                        <p:tgtEl>
                                          <p:spTgt spid="13"/>
                                        </p:tgtEl>
                                        <p:attrNameLst>
                                          <p:attrName>fill.on</p:attrName>
                                        </p:attrNameLst>
                                      </p:cBhvr>
                                      <p:to>
                                        <p:strVal val="true"/>
                                      </p:to>
                                    </p:set>
                                  </p:childTnLst>
                                </p:cTn>
                              </p:par>
                            </p:childTnLst>
                          </p:cTn>
                        </p:par>
                      </p:childTnLst>
                    </p:cTn>
                  </p:par>
                  <p:par>
                    <p:cTn id="130" fill="hold">
                      <p:stCondLst>
                        <p:cond delay="indefinite"/>
                      </p:stCondLst>
                      <p:childTnLst>
                        <p:par>
                          <p:cTn id="131" fill="hold">
                            <p:stCondLst>
                              <p:cond delay="0"/>
                            </p:stCondLst>
                            <p:childTnLst>
                              <p:par>
                                <p:cTn id="132" presetID="3" presetClass="entr" presetSubtype="10" fill="hold" grpId="0" nodeType="clickEffect">
                                  <p:stCondLst>
                                    <p:cond delay="0"/>
                                  </p:stCondLst>
                                  <p:childTnLst>
                                    <p:set>
                                      <p:cBhvr>
                                        <p:cTn id="133" dur="1" fill="hold">
                                          <p:stCondLst>
                                            <p:cond delay="0"/>
                                          </p:stCondLst>
                                        </p:cTn>
                                        <p:tgtEl>
                                          <p:spTgt spid="62"/>
                                        </p:tgtEl>
                                        <p:attrNameLst>
                                          <p:attrName>style.visibility</p:attrName>
                                        </p:attrNameLst>
                                      </p:cBhvr>
                                      <p:to>
                                        <p:strVal val="visible"/>
                                      </p:to>
                                    </p:set>
                                    <p:animEffect transition="in" filter="blinds(horizontal)">
                                      <p:cBhvr>
                                        <p:cTn id="134" dur="500"/>
                                        <p:tgtEl>
                                          <p:spTgt spid="62"/>
                                        </p:tgtEl>
                                      </p:cBhvr>
                                    </p:animEffect>
                                  </p:childTnLst>
                                </p:cTn>
                              </p:par>
                            </p:childTnLst>
                          </p:cTn>
                        </p:par>
                      </p:childTnLst>
                    </p:cTn>
                  </p:par>
                  <p:par>
                    <p:cTn id="135" fill="hold">
                      <p:stCondLst>
                        <p:cond delay="indefinite"/>
                      </p:stCondLst>
                      <p:childTnLst>
                        <p:par>
                          <p:cTn id="136" fill="hold">
                            <p:stCondLst>
                              <p:cond delay="0"/>
                            </p:stCondLst>
                            <p:childTnLst>
                              <p:par>
                                <p:cTn id="137" presetID="5" presetClass="entr" presetSubtype="10" fill="hold" grpId="0" nodeType="click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checkerboard(across)">
                                      <p:cBhvr>
                                        <p:cTn id="139" dur="500"/>
                                        <p:tgtEl>
                                          <p:spTgt spid="65"/>
                                        </p:tgtEl>
                                      </p:cBhvr>
                                    </p:animEffect>
                                  </p:childTnLst>
                                </p:cTn>
                              </p:par>
                            </p:childTnLst>
                          </p:cTn>
                        </p:par>
                      </p:childTnLst>
                    </p:cTn>
                  </p:par>
                  <p:par>
                    <p:cTn id="140" fill="hold">
                      <p:stCondLst>
                        <p:cond delay="indefinite"/>
                      </p:stCondLst>
                      <p:childTnLst>
                        <p:par>
                          <p:cTn id="141" fill="hold">
                            <p:stCondLst>
                              <p:cond delay="0"/>
                            </p:stCondLst>
                            <p:childTnLst>
                              <p:par>
                                <p:cTn id="142" presetID="3" presetClass="exit" presetSubtype="10" fill="hold" grpId="1" nodeType="clickEffect">
                                  <p:stCondLst>
                                    <p:cond delay="0"/>
                                  </p:stCondLst>
                                  <p:childTnLst>
                                    <p:animEffect transition="out" filter="blinds(horizontal)">
                                      <p:cBhvr>
                                        <p:cTn id="143" dur="500"/>
                                        <p:tgtEl>
                                          <p:spTgt spid="65"/>
                                        </p:tgtEl>
                                      </p:cBhvr>
                                    </p:animEffect>
                                    <p:set>
                                      <p:cBhvr>
                                        <p:cTn id="144" dur="1" fill="hold">
                                          <p:stCondLst>
                                            <p:cond delay="499"/>
                                          </p:stCondLst>
                                        </p:cTn>
                                        <p:tgtEl>
                                          <p:spTgt spid="65"/>
                                        </p:tgtEl>
                                        <p:attrNameLst>
                                          <p:attrName>style.visibility</p:attrName>
                                        </p:attrNameLst>
                                      </p:cBhvr>
                                      <p:to>
                                        <p:strVal val="hidden"/>
                                      </p:to>
                                    </p:set>
                                  </p:childTnLst>
                                </p:cTn>
                              </p:par>
                              <p:par>
                                <p:cTn id="145" presetID="3" presetClass="exit" presetSubtype="10" fill="hold" grpId="1" nodeType="withEffect">
                                  <p:stCondLst>
                                    <p:cond delay="0"/>
                                  </p:stCondLst>
                                  <p:childTnLst>
                                    <p:animEffect transition="out" filter="blinds(horizontal)">
                                      <p:cBhvr>
                                        <p:cTn id="146" dur="500"/>
                                        <p:tgtEl>
                                          <p:spTgt spid="54"/>
                                        </p:tgtEl>
                                      </p:cBhvr>
                                    </p:animEffect>
                                    <p:set>
                                      <p:cBhvr>
                                        <p:cTn id="147" dur="1" fill="hold">
                                          <p:stCondLst>
                                            <p:cond delay="499"/>
                                          </p:stCondLst>
                                        </p:cTn>
                                        <p:tgtEl>
                                          <p:spTgt spid="54"/>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3" presetClass="entr" presetSubtype="10" fill="hold" grpId="0" nodeType="clickEffect">
                                  <p:stCondLst>
                                    <p:cond delay="0"/>
                                  </p:stCondLst>
                                  <p:childTnLst>
                                    <p:set>
                                      <p:cBhvr>
                                        <p:cTn id="151" dur="1" fill="hold">
                                          <p:stCondLst>
                                            <p:cond delay="0"/>
                                          </p:stCondLst>
                                        </p:cTn>
                                        <p:tgtEl>
                                          <p:spTgt spid="68"/>
                                        </p:tgtEl>
                                        <p:attrNameLst>
                                          <p:attrName>style.visibility</p:attrName>
                                        </p:attrNameLst>
                                      </p:cBhvr>
                                      <p:to>
                                        <p:strVal val="visible"/>
                                      </p:to>
                                    </p:set>
                                    <p:animEffect transition="in" filter="blinds(horizontal)">
                                      <p:cBhvr>
                                        <p:cTn id="152" dur="500"/>
                                        <p:tgtEl>
                                          <p:spTgt spid="68"/>
                                        </p:tgtEl>
                                      </p:cBhvr>
                                    </p:animEffect>
                                  </p:childTnLst>
                                </p:cTn>
                              </p:par>
                            </p:childTnLst>
                          </p:cTn>
                        </p:par>
                      </p:childTnLst>
                    </p:cTn>
                  </p:par>
                  <p:par>
                    <p:cTn id="153" fill="hold">
                      <p:stCondLst>
                        <p:cond delay="indefinite"/>
                      </p:stCondLst>
                      <p:childTnLst>
                        <p:par>
                          <p:cTn id="154" fill="hold">
                            <p:stCondLst>
                              <p:cond delay="0"/>
                            </p:stCondLst>
                            <p:childTnLst>
                              <p:par>
                                <p:cTn id="155" presetID="3" presetClass="entr" presetSubtype="10" fill="hold" grpId="0" nodeType="clickEffect">
                                  <p:stCondLst>
                                    <p:cond delay="0"/>
                                  </p:stCondLst>
                                  <p:childTnLst>
                                    <p:set>
                                      <p:cBhvr>
                                        <p:cTn id="156" dur="1" fill="hold">
                                          <p:stCondLst>
                                            <p:cond delay="0"/>
                                          </p:stCondLst>
                                        </p:cTn>
                                        <p:tgtEl>
                                          <p:spTgt spid="70"/>
                                        </p:tgtEl>
                                        <p:attrNameLst>
                                          <p:attrName>style.visibility</p:attrName>
                                        </p:attrNameLst>
                                      </p:cBhvr>
                                      <p:to>
                                        <p:strVal val="visible"/>
                                      </p:to>
                                    </p:set>
                                    <p:animEffect transition="in" filter="blinds(horizontal)">
                                      <p:cBhvr>
                                        <p:cTn id="157" dur="500"/>
                                        <p:tgtEl>
                                          <p:spTgt spid="70"/>
                                        </p:tgtEl>
                                      </p:cBhvr>
                                    </p:animEffect>
                                  </p:childTnLst>
                                </p:cTn>
                              </p:par>
                              <p:par>
                                <p:cTn id="158" presetID="3" presetClass="entr" presetSubtype="10" fill="hold" grpId="0" nodeType="withEffect">
                                  <p:stCondLst>
                                    <p:cond delay="0"/>
                                  </p:stCondLst>
                                  <p:childTnLst>
                                    <p:set>
                                      <p:cBhvr>
                                        <p:cTn id="159" dur="1" fill="hold">
                                          <p:stCondLst>
                                            <p:cond delay="0"/>
                                          </p:stCondLst>
                                        </p:cTn>
                                        <p:tgtEl>
                                          <p:spTgt spid="69"/>
                                        </p:tgtEl>
                                        <p:attrNameLst>
                                          <p:attrName>style.visibility</p:attrName>
                                        </p:attrNameLst>
                                      </p:cBhvr>
                                      <p:to>
                                        <p:strVal val="visible"/>
                                      </p:to>
                                    </p:set>
                                    <p:animEffect transition="in" filter="blinds(horizontal)">
                                      <p:cBhvr>
                                        <p:cTn id="160" dur="500"/>
                                        <p:tgtEl>
                                          <p:spTgt spid="69"/>
                                        </p:tgtEl>
                                      </p:cBhvr>
                                    </p:animEffect>
                                  </p:childTnLst>
                                </p:cTn>
                              </p:par>
                              <p:par>
                                <p:cTn id="161" presetID="3" presetClass="entr" presetSubtype="10" fill="hold" grpId="0" nodeType="withEffect">
                                  <p:stCondLst>
                                    <p:cond delay="0"/>
                                  </p:stCondLst>
                                  <p:childTnLst>
                                    <p:set>
                                      <p:cBhvr>
                                        <p:cTn id="162" dur="1" fill="hold">
                                          <p:stCondLst>
                                            <p:cond delay="0"/>
                                          </p:stCondLst>
                                        </p:cTn>
                                        <p:tgtEl>
                                          <p:spTgt spid="67"/>
                                        </p:tgtEl>
                                        <p:attrNameLst>
                                          <p:attrName>style.visibility</p:attrName>
                                        </p:attrNameLst>
                                      </p:cBhvr>
                                      <p:to>
                                        <p:strVal val="visible"/>
                                      </p:to>
                                    </p:set>
                                    <p:animEffect transition="in" filter="blinds(horizontal)">
                                      <p:cBhvr>
                                        <p:cTn id="163" dur="500"/>
                                        <p:tgtEl>
                                          <p:spTgt spid="67"/>
                                        </p:tgtEl>
                                      </p:cBhvr>
                                    </p:animEffect>
                                  </p:childTnLst>
                                </p:cTn>
                              </p:par>
                              <p:par>
                                <p:cTn id="164" presetID="3" presetClass="entr" presetSubtype="10" fill="hold" grpId="0" nodeType="withEffect">
                                  <p:stCondLst>
                                    <p:cond delay="0"/>
                                  </p:stCondLst>
                                  <p:childTnLst>
                                    <p:set>
                                      <p:cBhvr>
                                        <p:cTn id="165" dur="1" fill="hold">
                                          <p:stCondLst>
                                            <p:cond delay="0"/>
                                          </p:stCondLst>
                                        </p:cTn>
                                        <p:tgtEl>
                                          <p:spTgt spid="59"/>
                                        </p:tgtEl>
                                        <p:attrNameLst>
                                          <p:attrName>style.visibility</p:attrName>
                                        </p:attrNameLst>
                                      </p:cBhvr>
                                      <p:to>
                                        <p:strVal val="visible"/>
                                      </p:to>
                                    </p:set>
                                    <p:animEffect transition="in" filter="blinds(horizontal)">
                                      <p:cBhvr>
                                        <p:cTn id="166" dur="500"/>
                                        <p:tgtEl>
                                          <p:spTgt spid="59"/>
                                        </p:tgtEl>
                                      </p:cBhvr>
                                    </p:animEffect>
                                  </p:childTnLst>
                                </p:cTn>
                              </p:par>
                            </p:childTnLst>
                          </p:cTn>
                        </p:par>
                      </p:childTnLst>
                    </p:cTn>
                  </p:par>
                  <p:par>
                    <p:cTn id="167" fill="hold">
                      <p:stCondLst>
                        <p:cond delay="indefinite"/>
                      </p:stCondLst>
                      <p:childTnLst>
                        <p:par>
                          <p:cTn id="168" fill="hold">
                            <p:stCondLst>
                              <p:cond delay="0"/>
                            </p:stCondLst>
                            <p:childTnLst>
                              <p:par>
                                <p:cTn id="169" presetID="27" presetClass="emph" presetSubtype="0" fill="remove" grpId="1" nodeType="clickEffect">
                                  <p:stCondLst>
                                    <p:cond delay="0"/>
                                  </p:stCondLst>
                                  <p:childTnLst>
                                    <p:animClr clrSpc="rgb" dir="cw">
                                      <p:cBhvr override="childStyle">
                                        <p:cTn id="170" dur="250" autoRev="1" fill="remove"/>
                                        <p:tgtEl>
                                          <p:spTgt spid="11"/>
                                        </p:tgtEl>
                                        <p:attrNameLst>
                                          <p:attrName>style.color</p:attrName>
                                        </p:attrNameLst>
                                      </p:cBhvr>
                                      <p:to>
                                        <a:schemeClr val="bg1"/>
                                      </p:to>
                                    </p:animClr>
                                    <p:animClr clrSpc="rgb" dir="cw">
                                      <p:cBhvr>
                                        <p:cTn id="171" dur="250" autoRev="1" fill="remove"/>
                                        <p:tgtEl>
                                          <p:spTgt spid="11"/>
                                        </p:tgtEl>
                                        <p:attrNameLst>
                                          <p:attrName>fillcolor</p:attrName>
                                        </p:attrNameLst>
                                      </p:cBhvr>
                                      <p:to>
                                        <a:schemeClr val="bg1"/>
                                      </p:to>
                                    </p:animClr>
                                    <p:set>
                                      <p:cBhvr>
                                        <p:cTn id="172" dur="250" autoRev="1" fill="remove"/>
                                        <p:tgtEl>
                                          <p:spTgt spid="11"/>
                                        </p:tgtEl>
                                        <p:attrNameLst>
                                          <p:attrName>fill.type</p:attrName>
                                        </p:attrNameLst>
                                      </p:cBhvr>
                                      <p:to>
                                        <p:strVal val="solid"/>
                                      </p:to>
                                    </p:set>
                                    <p:set>
                                      <p:cBhvr>
                                        <p:cTn id="173" dur="250" autoRev="1" fill="remove"/>
                                        <p:tgtEl>
                                          <p:spTgt spid="11"/>
                                        </p:tgtEl>
                                        <p:attrNameLst>
                                          <p:attrName>fill.on</p:attrName>
                                        </p:attrNameLst>
                                      </p:cBhvr>
                                      <p:to>
                                        <p:strVal val="true"/>
                                      </p:to>
                                    </p:set>
                                  </p:childTnLst>
                                </p:cTn>
                              </p:par>
                            </p:childTnLst>
                          </p:cTn>
                        </p:par>
                      </p:childTnLst>
                    </p:cTn>
                  </p:par>
                  <p:par>
                    <p:cTn id="174" fill="hold">
                      <p:stCondLst>
                        <p:cond delay="indefinite"/>
                      </p:stCondLst>
                      <p:childTnLst>
                        <p:par>
                          <p:cTn id="175" fill="hold">
                            <p:stCondLst>
                              <p:cond delay="0"/>
                            </p:stCondLst>
                            <p:childTnLst>
                              <p:par>
                                <p:cTn id="176" presetID="3" presetClass="entr" presetSubtype="10" fill="hold" grpId="0" nodeType="clickEffect">
                                  <p:stCondLst>
                                    <p:cond delay="0"/>
                                  </p:stCondLst>
                                  <p:childTnLst>
                                    <p:set>
                                      <p:cBhvr>
                                        <p:cTn id="177" dur="1" fill="hold">
                                          <p:stCondLst>
                                            <p:cond delay="0"/>
                                          </p:stCondLst>
                                        </p:cTn>
                                        <p:tgtEl>
                                          <p:spTgt spid="71"/>
                                        </p:tgtEl>
                                        <p:attrNameLst>
                                          <p:attrName>style.visibility</p:attrName>
                                        </p:attrNameLst>
                                      </p:cBhvr>
                                      <p:to>
                                        <p:strVal val="visible"/>
                                      </p:to>
                                    </p:set>
                                    <p:animEffect transition="in" filter="blinds(horizontal)">
                                      <p:cBhvr>
                                        <p:cTn id="178" dur="500"/>
                                        <p:tgtEl>
                                          <p:spTgt spid="71"/>
                                        </p:tgtEl>
                                      </p:cBhvr>
                                    </p:animEffect>
                                  </p:childTnLst>
                                </p:cTn>
                              </p:par>
                            </p:childTnLst>
                          </p:cTn>
                        </p:par>
                      </p:childTnLst>
                    </p:cTn>
                  </p:par>
                  <p:par>
                    <p:cTn id="179" fill="hold">
                      <p:stCondLst>
                        <p:cond delay="indefinite"/>
                      </p:stCondLst>
                      <p:childTnLst>
                        <p:par>
                          <p:cTn id="180" fill="hold">
                            <p:stCondLst>
                              <p:cond delay="0"/>
                            </p:stCondLst>
                            <p:childTnLst>
                              <p:par>
                                <p:cTn id="181" presetID="5" presetClass="entr" presetSubtype="10" fill="hold" grpId="0" nodeType="clickEffect">
                                  <p:stCondLst>
                                    <p:cond delay="0"/>
                                  </p:stCondLst>
                                  <p:childTnLst>
                                    <p:set>
                                      <p:cBhvr>
                                        <p:cTn id="182" dur="1" fill="hold">
                                          <p:stCondLst>
                                            <p:cond delay="0"/>
                                          </p:stCondLst>
                                        </p:cTn>
                                        <p:tgtEl>
                                          <p:spTgt spid="72"/>
                                        </p:tgtEl>
                                        <p:attrNameLst>
                                          <p:attrName>style.visibility</p:attrName>
                                        </p:attrNameLst>
                                      </p:cBhvr>
                                      <p:to>
                                        <p:strVal val="visible"/>
                                      </p:to>
                                    </p:set>
                                    <p:animEffect transition="in" filter="checkerboard(across)">
                                      <p:cBhvr>
                                        <p:cTn id="18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3" grpId="1" animBg="1"/>
      <p:bldP spid="28" grpId="0" animBg="1"/>
      <p:bldP spid="28" grpId="1" animBg="1"/>
      <p:bldP spid="30" grpId="0" animBg="1"/>
      <p:bldP spid="30" grpId="1" animBg="1"/>
      <p:bldP spid="39" grpId="0" animBg="1"/>
      <p:bldP spid="41" grpId="0" animBg="1"/>
      <p:bldP spid="42" grpId="0" animBg="1"/>
      <p:bldP spid="42" grpId="1" animBg="1"/>
      <p:bldP spid="43" grpId="0"/>
      <p:bldP spid="44" grpId="0"/>
      <p:bldP spid="49" grpId="0"/>
      <p:bldP spid="50" grpId="0"/>
      <p:bldP spid="51" grpId="0" animBg="1"/>
      <p:bldP spid="51" grpId="1" animBg="1"/>
      <p:bldP spid="53" grpId="0" animBg="1"/>
      <p:bldP spid="53" grpId="3" animBg="1"/>
      <p:bldP spid="54" grpId="0" animBg="1"/>
      <p:bldP spid="54" grpId="1" animBg="1"/>
      <p:bldP spid="55" grpId="0" animBg="1"/>
      <p:bldP spid="56" grpId="0"/>
      <p:bldP spid="57" grpId="0" animBg="1"/>
      <p:bldP spid="58" grpId="0"/>
      <p:bldP spid="59" grpId="0" animBg="1"/>
      <p:bldP spid="60" grpId="0" animBg="1"/>
      <p:bldP spid="61" grpId="0" animBg="1"/>
      <p:bldP spid="62" grpId="0"/>
      <p:bldP spid="63" grpId="0" animBg="1"/>
      <p:bldP spid="65" grpId="0" animBg="1"/>
      <p:bldP spid="65" grpId="1" animBg="1"/>
      <p:bldP spid="67" grpId="0" animBg="1"/>
      <p:bldP spid="68" grpId="0" animBg="1"/>
      <p:bldP spid="69" grpId="0" animBg="1"/>
      <p:bldP spid="70" grpId="0" animBg="1"/>
      <p:bldP spid="71" grpId="0"/>
      <p:bldP spid="7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B26A2-7E4A-5F4A-B6AF-9D0AD76262D4}"/>
              </a:ext>
            </a:extLst>
          </p:cNvPr>
          <p:cNvSpPr>
            <a:spLocks noGrp="1"/>
          </p:cNvSpPr>
          <p:nvPr>
            <p:ph type="title"/>
          </p:nvPr>
        </p:nvSpPr>
        <p:spPr/>
        <p:txBody>
          <a:bodyPr/>
          <a:lstStyle/>
          <a:p>
            <a:r>
              <a:rPr lang="en-US" dirty="0"/>
              <a:t>Pruning volume expression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9B94C0-4CB5-C744-8BF4-B989F181F3B9}"/>
                  </a:ext>
                </a:extLst>
              </p:cNvPr>
              <p:cNvSpPr>
                <a:spLocks noGrp="1"/>
              </p:cNvSpPr>
              <p:nvPr>
                <p:ph sz="half" idx="1"/>
              </p:nvPr>
            </p:nvSpPr>
            <p:spPr>
              <a:xfrm>
                <a:off x="828675" y="1806222"/>
                <a:ext cx="9595485" cy="5896516"/>
              </a:xfrm>
            </p:spPr>
            <p:txBody>
              <a:bodyPr/>
              <a:lstStyle/>
              <a:p>
                <a:r>
                  <a:rPr lang="en-US" sz="2800" dirty="0"/>
                  <a:t>Applying previous idea to conv2d</a:t>
                </a:r>
              </a:p>
              <a:p>
                <a:r>
                  <a:rPr lang="en-US" sz="2800" dirty="0"/>
                  <a:t>Loop order (outer to inner): </a:t>
                </a:r>
                <a:r>
                  <a:rPr lang="en-US" sz="2800" dirty="0" err="1"/>
                  <a:t>kt,ct,rt,st,nt,kt,wt</a:t>
                </a:r>
                <a:endParaRPr lang="en-US" sz="2800" dirty="0"/>
              </a:p>
              <a:p>
                <a:r>
                  <a:rPr lang="en-US" sz="2800" dirty="0"/>
                  <a:t>Volume = </a:t>
                </a:r>
                <a14:m>
                  <m:oMath xmlns:m="http://schemas.openxmlformats.org/officeDocument/2006/math">
                    <m:sSub>
                      <m:sSubPr>
                        <m:ctrlPr>
                          <a:rPr lang="en-US" sz="2800" i="1">
                            <a:latin typeface="Cambria Math" panose="02040503050406030204" pitchFamily="18" charset="0"/>
                          </a:rPr>
                        </m:ctrlPr>
                      </m:sSub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𝑠</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𝑠</m:t>
                                </m:r>
                              </m:sub>
                            </m:sSub>
                          </m:den>
                        </m:f>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h</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h</m:t>
                                </m:r>
                              </m:sub>
                            </m:sSub>
                          </m:den>
                        </m:f>
                        <m:r>
                          <a:rPr lang="en-US" sz="2800" i="1">
                            <a:latin typeface="Cambria Math" panose="02040503050406030204" pitchFamily="18" charset="0"/>
                          </a:rPr>
                          <m:t>𝑇</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𝑐</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h</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𝑟</m:t>
                            </m:r>
                          </m:sub>
                        </m:sSub>
                        <m:r>
                          <a:rPr lang="en-US" sz="2800" i="1">
                            <a:latin typeface="Cambria Math" panose="02040503050406030204" pitchFamily="18" charset="0"/>
                          </a:rPr>
                          <m:t>−1</m:t>
                        </m:r>
                      </m:e>
                    </m:d>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𝑤</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𝑠</m:t>
                            </m:r>
                          </m:sub>
                        </m:sSub>
                        <m:r>
                          <a:rPr lang="en-US" sz="2800" i="1">
                            <a:latin typeface="Cambria Math" panose="02040503050406030204" pitchFamily="18" charset="0"/>
                          </a:rPr>
                          <m:t>−1</m:t>
                        </m:r>
                      </m:e>
                    </m:d>
                    <m:r>
                      <a:rPr lang="en-US" sz="2800" b="0" i="1" smtClean="0">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𝑠</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𝑠</m:t>
                            </m:r>
                          </m:sub>
                        </m:sSub>
                      </m:den>
                    </m:f>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𝑠</m:t>
                        </m:r>
                      </m:sub>
                    </m:sSub>
                    <m:r>
                      <a:rPr lang="en-US" sz="2800" i="1">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𝑠</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𝑠</m:t>
                            </m:r>
                          </m:sub>
                        </m:sSub>
                      </m:den>
                    </m:f>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h</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h</m:t>
                            </m:r>
                          </m:sub>
                        </m:sSub>
                      </m:den>
                    </m:f>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𝑤</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𝑤</m:t>
                            </m:r>
                          </m:sub>
                        </m:sSub>
                      </m:den>
                    </m:f>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h</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𝑤</m:t>
                        </m:r>
                      </m:sub>
                    </m:sSub>
                  </m:oMath>
                </a14:m>
                <a:endParaRPr lang="en-US" sz="2800" dirty="0"/>
              </a:p>
              <a:p>
                <a:r>
                  <a:rPr lang="en-US" sz="2800" dirty="0"/>
                  <a:t>Loop order (inner to outer): </a:t>
                </a:r>
                <a:r>
                  <a:rPr lang="en-US" sz="2800" dirty="0" err="1"/>
                  <a:t>kt,ct,rt,st,wt,kt,nt</a:t>
                </a:r>
                <a:endParaRPr lang="en-US" sz="2800" dirty="0"/>
              </a:p>
              <a:p>
                <a:r>
                  <a:rPr lang="en-US" sz="2800" dirty="0"/>
                  <a:t>Volume = </a:t>
                </a:r>
                <a14:m>
                  <m:oMath xmlns:m="http://schemas.openxmlformats.org/officeDocument/2006/math">
                    <m:sSub>
                      <m:sSubPr>
                        <m:ctrlPr>
                          <a:rPr lang="en-US" sz="2800" i="1">
                            <a:latin typeface="Cambria Math" panose="02040503050406030204" pitchFamily="18" charset="0"/>
                          </a:rPr>
                        </m:ctrlPr>
                      </m:sSub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𝑠</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𝑠</m:t>
                                </m:r>
                              </m:sub>
                            </m:sSub>
                          </m:den>
                        </m:f>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𝑛</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𝑤</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h</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𝑛</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𝑤</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h</m:t>
                                </m:r>
                              </m:sub>
                            </m:sSub>
                          </m:den>
                        </m:f>
                        <m:r>
                          <a:rPr lang="en-US" sz="2800" i="1">
                            <a:latin typeface="Cambria Math" panose="02040503050406030204" pitchFamily="18" charset="0"/>
                          </a:rPr>
                          <m:t>𝑇</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𝑐</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h</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𝑟</m:t>
                            </m:r>
                          </m:sub>
                        </m:sSub>
                        <m:r>
                          <a:rPr lang="en-US" sz="2800" i="1">
                            <a:latin typeface="Cambria Math" panose="02040503050406030204" pitchFamily="18" charset="0"/>
                          </a:rPr>
                          <m:t>−1</m:t>
                        </m:r>
                      </m:e>
                    </m:d>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b="0" i="1" smtClean="0">
                                <a:latin typeface="Cambria Math" panose="02040503050406030204" pitchFamily="18" charset="0"/>
                              </a:rPr>
                              <m:t>𝑇</m:t>
                            </m:r>
                          </m:e>
                          <m:sub>
                            <m:r>
                              <a:rPr lang="en-US" sz="2800" i="1">
                                <a:latin typeface="Cambria Math" panose="02040503050406030204" pitchFamily="18" charset="0"/>
                              </a:rPr>
                              <m:t>𝑤</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𝑠</m:t>
                            </m:r>
                          </m:sub>
                        </m:sSub>
                        <m:r>
                          <a:rPr lang="en-US" sz="2800" i="1">
                            <a:latin typeface="Cambria Math" panose="02040503050406030204" pitchFamily="18" charset="0"/>
                          </a:rPr>
                          <m:t>−1</m:t>
                        </m:r>
                      </m:e>
                    </m:d>
                    <m:r>
                      <a:rPr lang="en-US" sz="2800" i="1">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𝑠</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𝑠</m:t>
                            </m:r>
                          </m:sub>
                        </m:sSub>
                      </m:den>
                    </m:f>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𝑠</m:t>
                        </m:r>
                      </m:sub>
                    </m:sSub>
                    <m:r>
                      <a:rPr lang="en-US" sz="2800" i="1">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𝑠</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𝑠</m:t>
                            </m:r>
                          </m:sub>
                        </m:sSub>
                      </m:den>
                    </m:f>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h</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h</m:t>
                            </m:r>
                          </m:sub>
                        </m:sSub>
                      </m:den>
                    </m:f>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𝑤</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𝑤</m:t>
                            </m:r>
                          </m:sub>
                        </m:sSub>
                      </m:den>
                    </m:f>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h</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𝑤</m:t>
                        </m:r>
                      </m:sub>
                    </m:sSub>
                  </m:oMath>
                </a14:m>
                <a:endParaRPr lang="en-US" sz="2800" dirty="0"/>
              </a:p>
            </p:txBody>
          </p:sp>
        </mc:Choice>
        <mc:Fallback xmlns="">
          <p:sp>
            <p:nvSpPr>
              <p:cNvPr id="3" name="Content Placeholder 2">
                <a:extLst>
                  <a:ext uri="{FF2B5EF4-FFF2-40B4-BE49-F238E27FC236}">
                    <a16:creationId xmlns:a16="http://schemas.microsoft.com/office/drawing/2014/main" id="{039B94C0-4CB5-C744-8BF4-B989F181F3B9}"/>
                  </a:ext>
                </a:extLst>
              </p:cNvPr>
              <p:cNvSpPr>
                <a:spLocks noGrp="1" noRot="1" noChangeAspect="1" noMove="1" noResize="1" noEditPoints="1" noAdjustHandles="1" noChangeArrowheads="1" noChangeShapeType="1" noTextEdit="1"/>
              </p:cNvSpPr>
              <p:nvPr>
                <p:ph sz="half" idx="1"/>
              </p:nvPr>
            </p:nvSpPr>
            <p:spPr>
              <a:xfrm>
                <a:off x="828675" y="1806222"/>
                <a:ext cx="9595485" cy="5896516"/>
              </a:xfrm>
              <a:blipFill>
                <a:blip r:embed="rId6"/>
                <a:stretch>
                  <a:fillRect l="-1190" t="-1075"/>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83BA3DB9-ADC1-9A48-A2D1-0EDE9B3D00B0}"/>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7340360A-A931-D645-B966-EB0013B08264}"/>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C197F271-426B-2144-B01B-E4A370D0BFF6}"/>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0BEAA6CA-2042-014D-833D-CDDE6BC80A31}"/>
              </a:ext>
            </a:extLst>
          </p:cNvPr>
          <p:cNvSpPr>
            <a:spLocks noGrp="1"/>
          </p:cNvSpPr>
          <p:nvPr>
            <p:ph type="body" sz="quarter" idx="16"/>
          </p:nvPr>
        </p:nvSpPr>
        <p:spPr/>
        <p:txBody>
          <a:bodyPr/>
          <a:lstStyle/>
          <a:p>
            <a:endParaRPr lang="en-US"/>
          </a:p>
        </p:txBody>
      </p:sp>
      <p:sp>
        <p:nvSpPr>
          <p:cNvPr id="8" name="Rectangle 7">
            <a:extLst>
              <a:ext uri="{FF2B5EF4-FFF2-40B4-BE49-F238E27FC236}">
                <a16:creationId xmlns:a16="http://schemas.microsoft.com/office/drawing/2014/main" id="{82BB6FB8-FDDA-CE41-9FF6-5E5A2F3CDCFA}"/>
              </a:ext>
            </a:extLst>
          </p:cNvPr>
          <p:cNvSpPr/>
          <p:nvPr/>
        </p:nvSpPr>
        <p:spPr>
          <a:xfrm>
            <a:off x="1151467" y="3533422"/>
            <a:ext cx="3119369" cy="801511"/>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821B9320-30FF-B643-9D9C-3989967B31F7}"/>
              </a:ext>
            </a:extLst>
          </p:cNvPr>
          <p:cNvSpPr/>
          <p:nvPr/>
        </p:nvSpPr>
        <p:spPr>
          <a:xfrm>
            <a:off x="2044832" y="5525911"/>
            <a:ext cx="3001301" cy="801511"/>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7302689A-3005-C040-9C22-59523CBA755E}"/>
              </a:ext>
            </a:extLst>
          </p:cNvPr>
          <p:cNvSpPr/>
          <p:nvPr/>
        </p:nvSpPr>
        <p:spPr>
          <a:xfrm>
            <a:off x="4593628" y="3565172"/>
            <a:ext cx="4234283" cy="801511"/>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Rectangle 12">
            <a:extLst>
              <a:ext uri="{FF2B5EF4-FFF2-40B4-BE49-F238E27FC236}">
                <a16:creationId xmlns:a16="http://schemas.microsoft.com/office/drawing/2014/main" id="{93FE8D88-799A-7C45-8F15-229BFD52B9C2}"/>
              </a:ext>
            </a:extLst>
          </p:cNvPr>
          <p:cNvSpPr/>
          <p:nvPr/>
        </p:nvSpPr>
        <p:spPr>
          <a:xfrm>
            <a:off x="5321761" y="5444772"/>
            <a:ext cx="4234283" cy="801511"/>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Rectangle 13">
            <a:extLst>
              <a:ext uri="{FF2B5EF4-FFF2-40B4-BE49-F238E27FC236}">
                <a16:creationId xmlns:a16="http://schemas.microsoft.com/office/drawing/2014/main" id="{E2A72960-F84C-2640-ABBD-EB9BBA04C535}"/>
              </a:ext>
            </a:extLst>
          </p:cNvPr>
          <p:cNvSpPr/>
          <p:nvPr/>
        </p:nvSpPr>
        <p:spPr>
          <a:xfrm>
            <a:off x="3033943" y="2823986"/>
            <a:ext cx="6922857" cy="801511"/>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Rectangle 14">
            <a:extLst>
              <a:ext uri="{FF2B5EF4-FFF2-40B4-BE49-F238E27FC236}">
                <a16:creationId xmlns:a16="http://schemas.microsoft.com/office/drawing/2014/main" id="{9BD8A4D7-B3F6-2141-AF7F-E4436BBB9D23}"/>
              </a:ext>
            </a:extLst>
          </p:cNvPr>
          <p:cNvSpPr/>
          <p:nvPr/>
        </p:nvSpPr>
        <p:spPr>
          <a:xfrm>
            <a:off x="2849227" y="4761888"/>
            <a:ext cx="7423662" cy="801511"/>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 name="Rectangle 15">
            <a:extLst>
              <a:ext uri="{FF2B5EF4-FFF2-40B4-BE49-F238E27FC236}">
                <a16:creationId xmlns:a16="http://schemas.microsoft.com/office/drawing/2014/main" id="{388B1CB2-20C7-C748-BAB8-8995777D1B9B}"/>
              </a:ext>
            </a:extLst>
          </p:cNvPr>
          <p:cNvSpPr/>
          <p:nvPr/>
        </p:nvSpPr>
        <p:spPr>
          <a:xfrm>
            <a:off x="4730044" y="4761888"/>
            <a:ext cx="434157" cy="801511"/>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7" name="Rectangle 16">
            <a:extLst>
              <a:ext uri="{FF2B5EF4-FFF2-40B4-BE49-F238E27FC236}">
                <a16:creationId xmlns:a16="http://schemas.microsoft.com/office/drawing/2014/main" id="{A08E10B6-B878-2843-BC32-15C10AC91A79}"/>
              </a:ext>
            </a:extLst>
          </p:cNvPr>
          <p:cNvSpPr/>
          <p:nvPr/>
        </p:nvSpPr>
        <p:spPr>
          <a:xfrm>
            <a:off x="8243586" y="4793638"/>
            <a:ext cx="504837" cy="801511"/>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8" name="Rectangle 17">
            <a:extLst>
              <a:ext uri="{FF2B5EF4-FFF2-40B4-BE49-F238E27FC236}">
                <a16:creationId xmlns:a16="http://schemas.microsoft.com/office/drawing/2014/main" id="{74E670F1-9A84-8149-BDD0-474467217B56}"/>
              </a:ext>
            </a:extLst>
          </p:cNvPr>
          <p:cNvSpPr/>
          <p:nvPr/>
        </p:nvSpPr>
        <p:spPr>
          <a:xfrm>
            <a:off x="7947378" y="2863403"/>
            <a:ext cx="504837" cy="801511"/>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590A2532-4556-6345-9FC1-3A4D05C3D4EE}"/>
                  </a:ext>
                </a:extLst>
              </p:cNvPr>
              <p:cNvSpPr/>
              <p:nvPr/>
            </p:nvSpPr>
            <p:spPr>
              <a:xfrm>
                <a:off x="1806224" y="6015695"/>
                <a:ext cx="8240889" cy="122291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r>
                            <a:rPr lang="en-US" b="0" i="1" smtClean="0">
                              <a:latin typeface="Cambria Math" panose="02040503050406030204" pitchFamily="18" charset="0"/>
                            </a:rPr>
                            <m:t>−1</m:t>
                          </m:r>
                        </m:e>
                      </m:d>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𝑤</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𝑤</m:t>
                              </m:r>
                            </m:sub>
                          </m:sSub>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19" name="Rounded Rectangle 18">
                <a:extLst>
                  <a:ext uri="{FF2B5EF4-FFF2-40B4-BE49-F238E27FC236}">
                    <a16:creationId xmlns:a16="http://schemas.microsoft.com/office/drawing/2014/main" id="{590A2532-4556-6345-9FC1-3A4D05C3D4EE}"/>
                  </a:ext>
                </a:extLst>
              </p:cNvPr>
              <p:cNvSpPr>
                <a:spLocks noRot="1" noChangeAspect="1" noMove="1" noResize="1" noEditPoints="1" noAdjustHandles="1" noChangeArrowheads="1" noChangeShapeType="1" noTextEdit="1"/>
              </p:cNvSpPr>
              <p:nvPr/>
            </p:nvSpPr>
            <p:spPr>
              <a:xfrm>
                <a:off x="1806224" y="6015695"/>
                <a:ext cx="8240889" cy="1222916"/>
              </a:xfrm>
              <a:prstGeom prst="roundRect">
                <a:avLst/>
              </a:prstGeom>
              <a:blipFill>
                <a:blip r:embed="rId7"/>
                <a:stretch>
                  <a:fillRect/>
                </a:stretch>
              </a:blipFill>
            </p:spPr>
            <p:txBody>
              <a:bodyPr/>
              <a:lstStyle/>
              <a:p>
                <a:r>
                  <a:rPr lang="en-US">
                    <a:noFill/>
                  </a:rPr>
                  <a:t> </a:t>
                </a:r>
              </a:p>
            </p:txBody>
          </p:sp>
        </mc:Fallback>
      </mc:AlternateContent>
      <p:sp>
        <p:nvSpPr>
          <p:cNvPr id="20" name="Rounded Rectangle 19">
            <a:extLst>
              <a:ext uri="{FF2B5EF4-FFF2-40B4-BE49-F238E27FC236}">
                <a16:creationId xmlns:a16="http://schemas.microsoft.com/office/drawing/2014/main" id="{F17707D8-CC27-9B4A-B767-F6D49D0FD25A}"/>
              </a:ext>
            </a:extLst>
          </p:cNvPr>
          <p:cNvSpPr/>
          <p:nvPr/>
        </p:nvSpPr>
        <p:spPr>
          <a:xfrm>
            <a:off x="1320800" y="3059994"/>
            <a:ext cx="8273849" cy="119450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Loop order &lt;</a:t>
            </a:r>
            <a:r>
              <a:rPr lang="en-US" sz="3200" dirty="0"/>
              <a:t> </a:t>
            </a:r>
            <a:r>
              <a:rPr lang="en-US" sz="3200" dirty="0" err="1"/>
              <a:t>kt,ct,rt,st,nt,kt,wt</a:t>
            </a:r>
            <a:r>
              <a:rPr lang="en-US" sz="3200" dirty="0"/>
              <a:t> </a:t>
            </a:r>
            <a:r>
              <a:rPr lang="en-US" dirty="0"/>
              <a:t>&gt; </a:t>
            </a:r>
          </a:p>
          <a:p>
            <a:pPr algn="ctr"/>
            <a:r>
              <a:rPr lang="en-US" dirty="0"/>
              <a:t>is always better than &lt;</a:t>
            </a:r>
            <a:r>
              <a:rPr lang="en-US" sz="2800" dirty="0"/>
              <a:t> </a:t>
            </a:r>
            <a:r>
              <a:rPr lang="en-US" sz="2800" dirty="0" err="1"/>
              <a:t>kt,ct,rt,st,wt,kt,nt</a:t>
            </a:r>
            <a:r>
              <a:rPr lang="en-US" sz="2800" dirty="0"/>
              <a:t> </a:t>
            </a:r>
            <a:r>
              <a:rPr lang="en-US" dirty="0"/>
              <a:t>&gt; </a:t>
            </a:r>
          </a:p>
        </p:txBody>
      </p:sp>
    </p:spTree>
    <p:custDataLst>
      <p:tags r:id="rId1"/>
    </p:custDataLst>
    <p:extLst>
      <p:ext uri="{BB962C8B-B14F-4D97-AF65-F5344CB8AC3E}">
        <p14:creationId xmlns:p14="http://schemas.microsoft.com/office/powerpoint/2010/main" val="203094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linds(horizontal)">
                                      <p:cBhvr>
                                        <p:cTn id="36" dur="500"/>
                                        <p:tgtEl>
                                          <p:spTgt spid="11"/>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linds(horizontal)">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xit" presetSubtype="10" fill="hold" grpId="1" nodeType="clickEffect">
                                  <p:stCondLst>
                                    <p:cond delay="0"/>
                                  </p:stCondLst>
                                  <p:childTnLst>
                                    <p:animEffect transition="out" filter="blinds(horizontal)">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3" presetClass="exit" presetSubtype="10" fill="hold" grpId="1" nodeType="withEffect">
                                  <p:stCondLst>
                                    <p:cond delay="0"/>
                                  </p:stCondLst>
                                  <p:childTnLst>
                                    <p:animEffect transition="out" filter="blinds(horizontal)">
                                      <p:cBhvr>
                                        <p:cTn id="46" dur="500"/>
                                        <p:tgtEl>
                                          <p:spTgt spid="13"/>
                                        </p:tgtEl>
                                      </p:cBhvr>
                                    </p:animEffect>
                                    <p:set>
                                      <p:cBhvr>
                                        <p:cTn id="47" dur="1" fill="hold">
                                          <p:stCondLst>
                                            <p:cond delay="499"/>
                                          </p:stCondLst>
                                        </p:cTn>
                                        <p:tgtEl>
                                          <p:spTgt spid="13"/>
                                        </p:tgtEl>
                                        <p:attrNameLst>
                                          <p:attrName>style.visibility</p:attrName>
                                        </p:attrNameLst>
                                      </p:cBhvr>
                                      <p:to>
                                        <p:strVal val="hidden"/>
                                      </p:to>
                                    </p:set>
                                  </p:childTnLst>
                                </p:cTn>
                              </p:par>
                              <p:par>
                                <p:cTn id="48" presetID="3" presetClass="exit" presetSubtype="10" fill="hold" grpId="1" nodeType="withEffect">
                                  <p:stCondLst>
                                    <p:cond delay="0"/>
                                  </p:stCondLst>
                                  <p:childTnLst>
                                    <p:animEffect transition="out" filter="blinds(horizontal)">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3" presetClass="exit" presetSubtype="10" fill="hold" grpId="1" nodeType="withEffect">
                                  <p:stCondLst>
                                    <p:cond delay="0"/>
                                  </p:stCondLst>
                                  <p:childTnLst>
                                    <p:animEffect transition="out" filter="blinds(horizontal)">
                                      <p:cBhvr>
                                        <p:cTn id="52" dur="500"/>
                                        <p:tgtEl>
                                          <p:spTgt spid="11"/>
                                        </p:tgtEl>
                                      </p:cBhvr>
                                    </p:animEffect>
                                    <p:set>
                                      <p:cBhvr>
                                        <p:cTn id="53" dur="1" fill="hold">
                                          <p:stCondLst>
                                            <p:cond delay="499"/>
                                          </p:stCondLst>
                                        </p:cTn>
                                        <p:tgtEl>
                                          <p:spTgt spid="1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blinds(horizontal)">
                                      <p:cBhvr>
                                        <p:cTn id="58" dur="500"/>
                                        <p:tgtEl>
                                          <p:spTgt spid="14"/>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blinds(horizontal)">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blinds(horizontal)">
                                      <p:cBhvr>
                                        <p:cTn id="66" dur="500"/>
                                        <p:tgtEl>
                                          <p:spTgt spid="18"/>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blinds(horizontal)">
                                      <p:cBhvr>
                                        <p:cTn id="69" dur="500"/>
                                        <p:tgtEl>
                                          <p:spTgt spid="17"/>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blinds(horizontal)">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blinds(horizontal)">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blinds(horizontal)">
                                      <p:cBhvr>
                                        <p:cTn id="8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1" grpId="0" animBg="1"/>
      <p:bldP spid="11" grpId="1" animBg="1"/>
      <p:bldP spid="13" grpId="0" animBg="1"/>
      <p:bldP spid="13" grpId="1" animBg="1"/>
      <p:bldP spid="14" grpId="0" animBg="1"/>
      <p:bldP spid="15" grpId="0" animBg="1"/>
      <p:bldP spid="16" grpId="0" animBg="1"/>
      <p:bldP spid="17" grpId="0" animBg="1"/>
      <p:bldP spid="18" grpId="0" animBg="1"/>
      <p:bldP spid="19"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6FBE1-1C1A-4D4C-9379-D555299A5201}"/>
              </a:ext>
            </a:extLst>
          </p:cNvPr>
          <p:cNvSpPr>
            <a:spLocks noGrp="1"/>
          </p:cNvSpPr>
          <p:nvPr>
            <p:ph type="title"/>
          </p:nvPr>
        </p:nvSpPr>
        <p:spPr/>
        <p:txBody>
          <a:bodyPr/>
          <a:lstStyle/>
          <a:p>
            <a:r>
              <a:rPr lang="en-US" dirty="0"/>
              <a:t>Pruning results</a:t>
            </a:r>
            <a:br>
              <a:rPr lang="en-US" dirty="0"/>
            </a:br>
            <a:endParaRPr lang="en-US" dirty="0"/>
          </a:p>
        </p:txBody>
      </p:sp>
      <p:sp>
        <p:nvSpPr>
          <p:cNvPr id="3" name="Content Placeholder 2">
            <a:extLst>
              <a:ext uri="{FF2B5EF4-FFF2-40B4-BE49-F238E27FC236}">
                <a16:creationId xmlns:a16="http://schemas.microsoft.com/office/drawing/2014/main" id="{35423F07-992A-1844-BC1E-3873FA353185}"/>
              </a:ext>
            </a:extLst>
          </p:cNvPr>
          <p:cNvSpPr>
            <a:spLocks noGrp="1"/>
          </p:cNvSpPr>
          <p:nvPr>
            <p:ph sz="half" idx="1"/>
          </p:nvPr>
        </p:nvSpPr>
        <p:spPr>
          <a:xfrm>
            <a:off x="688657" y="1389415"/>
            <a:ext cx="10103521" cy="5681472"/>
          </a:xfrm>
        </p:spPr>
        <p:txBody>
          <a:bodyPr/>
          <a:lstStyle/>
          <a:p>
            <a:r>
              <a:rPr lang="en-US" dirty="0"/>
              <a:t>All 7! permutations cannot be better than the following 8 equivalent classes of permutations</a:t>
            </a:r>
          </a:p>
          <a:p>
            <a:pPr lvl="1"/>
            <a:r>
              <a:rPr lang="en-US" dirty="0"/>
              <a:t>⟨{kt, </a:t>
            </a:r>
            <a:r>
              <a:rPr lang="en-US" dirty="0" err="1"/>
              <a:t>ct</a:t>
            </a:r>
            <a:r>
              <a:rPr lang="en-US" dirty="0"/>
              <a:t>, rt, </a:t>
            </a:r>
            <a:r>
              <a:rPr lang="en-US" dirty="0" err="1"/>
              <a:t>st</a:t>
            </a:r>
            <a:r>
              <a:rPr lang="en-US" dirty="0"/>
              <a:t> }, {</a:t>
            </a:r>
            <a:r>
              <a:rPr lang="en-US" dirty="0" err="1"/>
              <a:t>nt</a:t>
            </a:r>
            <a:r>
              <a:rPr lang="en-US" dirty="0"/>
              <a:t>, </a:t>
            </a:r>
            <a:r>
              <a:rPr lang="en-US" dirty="0" err="1"/>
              <a:t>ht</a:t>
            </a:r>
            <a:r>
              <a:rPr lang="en-US" dirty="0"/>
              <a:t> }, </a:t>
            </a:r>
            <a:r>
              <a:rPr lang="en-US" dirty="0" err="1"/>
              <a:t>wt</a:t>
            </a:r>
            <a:r>
              <a:rPr lang="en-US" dirty="0"/>
              <a:t>⟩</a:t>
            </a:r>
          </a:p>
          <a:p>
            <a:pPr lvl="1"/>
            <a:r>
              <a:rPr lang="en-US" dirty="0"/>
              <a:t>⟨{</a:t>
            </a:r>
            <a:r>
              <a:rPr lang="en-US" dirty="0" err="1"/>
              <a:t>nt</a:t>
            </a:r>
            <a:r>
              <a:rPr lang="en-US" dirty="0"/>
              <a:t>, kt, </a:t>
            </a:r>
            <a:r>
              <a:rPr lang="en-US" dirty="0" err="1"/>
              <a:t>ht</a:t>
            </a:r>
            <a:r>
              <a:rPr lang="en-US" dirty="0"/>
              <a:t>, </a:t>
            </a:r>
            <a:r>
              <a:rPr lang="en-US" dirty="0" err="1"/>
              <a:t>wt</a:t>
            </a:r>
            <a:r>
              <a:rPr lang="en-US" dirty="0"/>
              <a:t> }, {</a:t>
            </a:r>
            <a:r>
              <a:rPr lang="en-US" dirty="0" err="1"/>
              <a:t>ct,rt</a:t>
            </a:r>
            <a:r>
              <a:rPr lang="en-US" dirty="0"/>
              <a:t> }, </a:t>
            </a:r>
            <a:r>
              <a:rPr lang="en-US" dirty="0" err="1"/>
              <a:t>st</a:t>
            </a:r>
            <a:r>
              <a:rPr lang="en-US" dirty="0"/>
              <a:t>⟩</a:t>
            </a:r>
          </a:p>
          <a:p>
            <a:pPr lvl="1"/>
            <a:r>
              <a:rPr lang="en-US" dirty="0"/>
              <a:t>⟨{</a:t>
            </a:r>
            <a:r>
              <a:rPr lang="en-US" dirty="0" err="1"/>
              <a:t>nt,ct</a:t>
            </a:r>
            <a:r>
              <a:rPr lang="en-US" dirty="0"/>
              <a:t>, </a:t>
            </a:r>
            <a:r>
              <a:rPr lang="en-US" dirty="0" err="1"/>
              <a:t>ht</a:t>
            </a:r>
            <a:r>
              <a:rPr lang="en-US" dirty="0"/>
              <a:t>, rt, </a:t>
            </a:r>
            <a:r>
              <a:rPr lang="en-US" dirty="0" err="1"/>
              <a:t>st</a:t>
            </a:r>
            <a:r>
              <a:rPr lang="en-US" dirty="0"/>
              <a:t> }, </a:t>
            </a:r>
            <a:r>
              <a:rPr lang="en-US" dirty="0" err="1"/>
              <a:t>wt</a:t>
            </a:r>
            <a:r>
              <a:rPr lang="en-US" dirty="0"/>
              <a:t>, kt⟩</a:t>
            </a:r>
          </a:p>
          <a:p>
            <a:pPr lvl="1"/>
            <a:r>
              <a:rPr lang="en-US" dirty="0"/>
              <a:t>⟨{</a:t>
            </a:r>
            <a:r>
              <a:rPr lang="en-US" dirty="0" err="1"/>
              <a:t>nt,ct</a:t>
            </a:r>
            <a:r>
              <a:rPr lang="en-US" dirty="0"/>
              <a:t>, </a:t>
            </a:r>
            <a:r>
              <a:rPr lang="en-US" dirty="0" err="1"/>
              <a:t>ht</a:t>
            </a:r>
            <a:r>
              <a:rPr lang="en-US" dirty="0"/>
              <a:t>, </a:t>
            </a:r>
            <a:r>
              <a:rPr lang="en-US" dirty="0" err="1"/>
              <a:t>wt</a:t>
            </a:r>
            <a:r>
              <a:rPr lang="en-US" dirty="0"/>
              <a:t>, rt }, </a:t>
            </a:r>
            <a:r>
              <a:rPr lang="en-US" dirty="0" err="1"/>
              <a:t>st</a:t>
            </a:r>
            <a:r>
              <a:rPr lang="en-US" dirty="0"/>
              <a:t>, kt⟩</a:t>
            </a:r>
          </a:p>
          <a:p>
            <a:pPr lvl="1"/>
            <a:r>
              <a:rPr lang="en-US" dirty="0"/>
              <a:t>⟨{kt, </a:t>
            </a:r>
            <a:r>
              <a:rPr lang="en-US" dirty="0" err="1"/>
              <a:t>ct</a:t>
            </a:r>
            <a:r>
              <a:rPr lang="en-US" dirty="0"/>
              <a:t>, rt, </a:t>
            </a:r>
            <a:r>
              <a:rPr lang="en-US" dirty="0" err="1"/>
              <a:t>st</a:t>
            </a:r>
            <a:r>
              <a:rPr lang="en-US" dirty="0"/>
              <a:t> }, {</a:t>
            </a:r>
            <a:r>
              <a:rPr lang="en-US" dirty="0" err="1"/>
              <a:t>nt</a:t>
            </a:r>
            <a:r>
              <a:rPr lang="en-US" dirty="0"/>
              <a:t>, </a:t>
            </a:r>
            <a:r>
              <a:rPr lang="en-US" dirty="0" err="1"/>
              <a:t>wt</a:t>
            </a:r>
            <a:r>
              <a:rPr lang="en-US" dirty="0"/>
              <a:t> }, </a:t>
            </a:r>
            <a:r>
              <a:rPr lang="en-US" dirty="0" err="1"/>
              <a:t>ht</a:t>
            </a:r>
            <a:r>
              <a:rPr lang="en-US" dirty="0"/>
              <a:t>⟩</a:t>
            </a:r>
          </a:p>
          <a:p>
            <a:pPr lvl="1"/>
            <a:r>
              <a:rPr lang="en-US" dirty="0"/>
              <a:t>⟨{</a:t>
            </a:r>
            <a:r>
              <a:rPr lang="en-US" dirty="0" err="1"/>
              <a:t>nt</a:t>
            </a:r>
            <a:r>
              <a:rPr lang="en-US" dirty="0"/>
              <a:t>, kt, </a:t>
            </a:r>
            <a:r>
              <a:rPr lang="en-US" dirty="0" err="1"/>
              <a:t>ht</a:t>
            </a:r>
            <a:r>
              <a:rPr lang="en-US" dirty="0"/>
              <a:t>, </a:t>
            </a:r>
            <a:r>
              <a:rPr lang="en-US" dirty="0" err="1"/>
              <a:t>wt</a:t>
            </a:r>
            <a:r>
              <a:rPr lang="en-US" dirty="0"/>
              <a:t> }, {</a:t>
            </a:r>
            <a:r>
              <a:rPr lang="en-US" dirty="0" err="1"/>
              <a:t>ct</a:t>
            </a:r>
            <a:r>
              <a:rPr lang="en-US" dirty="0"/>
              <a:t>, </a:t>
            </a:r>
            <a:r>
              <a:rPr lang="en-US" dirty="0" err="1"/>
              <a:t>st</a:t>
            </a:r>
            <a:r>
              <a:rPr lang="en-US" dirty="0"/>
              <a:t> }, rt⟩</a:t>
            </a:r>
          </a:p>
          <a:p>
            <a:pPr lvl="1"/>
            <a:r>
              <a:rPr lang="en-US" dirty="0"/>
              <a:t>⟨{</a:t>
            </a:r>
            <a:r>
              <a:rPr lang="en-US" dirty="0" err="1"/>
              <a:t>nt</a:t>
            </a:r>
            <a:r>
              <a:rPr lang="en-US" dirty="0"/>
              <a:t>, </a:t>
            </a:r>
            <a:r>
              <a:rPr lang="en-US" dirty="0" err="1"/>
              <a:t>ct</a:t>
            </a:r>
            <a:r>
              <a:rPr lang="en-US" dirty="0"/>
              <a:t>, </a:t>
            </a:r>
            <a:r>
              <a:rPr lang="en-US" dirty="0" err="1"/>
              <a:t>wt</a:t>
            </a:r>
            <a:r>
              <a:rPr lang="en-US" dirty="0"/>
              <a:t>, rt, </a:t>
            </a:r>
            <a:r>
              <a:rPr lang="en-US" dirty="0" err="1"/>
              <a:t>st</a:t>
            </a:r>
            <a:r>
              <a:rPr lang="en-US" dirty="0"/>
              <a:t> }, </a:t>
            </a:r>
            <a:r>
              <a:rPr lang="en-US" dirty="0" err="1"/>
              <a:t>ht</a:t>
            </a:r>
            <a:r>
              <a:rPr lang="en-US" dirty="0"/>
              <a:t>, kt⟩</a:t>
            </a:r>
          </a:p>
          <a:p>
            <a:pPr lvl="1"/>
            <a:r>
              <a:rPr lang="en-US" dirty="0"/>
              <a:t>⟨{</a:t>
            </a:r>
            <a:r>
              <a:rPr lang="en-US" dirty="0" err="1"/>
              <a:t>nt</a:t>
            </a:r>
            <a:r>
              <a:rPr lang="en-US" dirty="0"/>
              <a:t>, </a:t>
            </a:r>
            <a:r>
              <a:rPr lang="en-US" dirty="0" err="1"/>
              <a:t>ct</a:t>
            </a:r>
            <a:r>
              <a:rPr lang="en-US" dirty="0"/>
              <a:t>, </a:t>
            </a:r>
            <a:r>
              <a:rPr lang="en-US" dirty="0" err="1"/>
              <a:t>ht</a:t>
            </a:r>
            <a:r>
              <a:rPr lang="en-US" dirty="0"/>
              <a:t>, </a:t>
            </a:r>
            <a:r>
              <a:rPr lang="en-US" dirty="0" err="1"/>
              <a:t>wt</a:t>
            </a:r>
            <a:r>
              <a:rPr lang="en-US" dirty="0"/>
              <a:t>, </a:t>
            </a:r>
            <a:r>
              <a:rPr lang="en-US" dirty="0" err="1"/>
              <a:t>st</a:t>
            </a:r>
            <a:r>
              <a:rPr lang="en-US" dirty="0"/>
              <a:t> },rt, kt⟩</a:t>
            </a:r>
          </a:p>
          <a:p>
            <a:pPr marL="548640" lvl="1" indent="0">
              <a:buNone/>
            </a:pPr>
            <a:r>
              <a:rPr lang="en-US" dirty="0"/>
              <a:t>(from left to right is from outer loop to inner)</a:t>
            </a:r>
          </a:p>
        </p:txBody>
      </p:sp>
      <p:sp>
        <p:nvSpPr>
          <p:cNvPr id="4" name="Text Placeholder 3">
            <a:extLst>
              <a:ext uri="{FF2B5EF4-FFF2-40B4-BE49-F238E27FC236}">
                <a16:creationId xmlns:a16="http://schemas.microsoft.com/office/drawing/2014/main" id="{59909CED-70DE-C443-8F87-BE812F7C0A4E}"/>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351DE6FB-51AE-1140-998A-7D63C94D37F2}"/>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DAF9AAD9-A750-7F45-B287-B2807C1D50E4}"/>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012FB287-4026-0E40-8E81-D565284E5717}"/>
              </a:ext>
            </a:extLst>
          </p:cNvPr>
          <p:cNvSpPr>
            <a:spLocks noGrp="1"/>
          </p:cNvSpPr>
          <p:nvPr>
            <p:ph type="body" sz="quarter" idx="16"/>
          </p:nvPr>
        </p:nvSpPr>
        <p:spPr/>
        <p:txBody>
          <a:bodyPr/>
          <a:lstStyle/>
          <a:p>
            <a:endParaRPr lang="en-US"/>
          </a:p>
        </p:txBody>
      </p:sp>
      <p:sp>
        <p:nvSpPr>
          <p:cNvPr id="8" name="Rectangle 7">
            <a:extLst>
              <a:ext uri="{FF2B5EF4-FFF2-40B4-BE49-F238E27FC236}">
                <a16:creationId xmlns:a16="http://schemas.microsoft.com/office/drawing/2014/main" id="{EEE51873-28E0-AB4D-BB64-057716657906}"/>
              </a:ext>
            </a:extLst>
          </p:cNvPr>
          <p:cNvSpPr/>
          <p:nvPr/>
        </p:nvSpPr>
        <p:spPr>
          <a:xfrm>
            <a:off x="1794934" y="2540000"/>
            <a:ext cx="2206136" cy="508000"/>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B7C9C21-BA4A-8245-9BC9-F2AAE8771BC6}"/>
              </a:ext>
            </a:extLst>
          </p:cNvPr>
          <p:cNvCxnSpPr/>
          <p:nvPr/>
        </p:nvCxnSpPr>
        <p:spPr>
          <a:xfrm>
            <a:off x="2774681" y="3102822"/>
            <a:ext cx="666045" cy="68862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ounded Rectangle 10">
            <a:extLst>
              <a:ext uri="{FF2B5EF4-FFF2-40B4-BE49-F238E27FC236}">
                <a16:creationId xmlns:a16="http://schemas.microsoft.com/office/drawing/2014/main" id="{0046BFDC-0309-424E-AB0B-BD9E8555F2EA}"/>
              </a:ext>
            </a:extLst>
          </p:cNvPr>
          <p:cNvSpPr/>
          <p:nvPr/>
        </p:nvSpPr>
        <p:spPr>
          <a:xfrm>
            <a:off x="1467556" y="3838222"/>
            <a:ext cx="8308622" cy="133208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Repermute</a:t>
            </a:r>
            <a:r>
              <a:rPr lang="en-US" dirty="0"/>
              <a:t> loop order inside curly brackets does not change data volume expression</a:t>
            </a:r>
          </a:p>
        </p:txBody>
      </p:sp>
    </p:spTree>
    <p:custDataLst>
      <p:tags r:id="rId1"/>
    </p:custDataLst>
    <p:extLst>
      <p:ext uri="{BB962C8B-B14F-4D97-AF65-F5344CB8AC3E}">
        <p14:creationId xmlns:p14="http://schemas.microsoft.com/office/powerpoint/2010/main" val="169450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linds(horizontal)">
                                      <p:cBhvr>
                                        <p:cTn id="41" dur="500"/>
                                        <p:tgtEl>
                                          <p:spTgt spid="10"/>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blinds(horizontal)">
                                      <p:cBhvr>
                                        <p:cTn id="44" dur="500"/>
                                        <p:tgtEl>
                                          <p:spTgt spid="11"/>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blinds(horizontal)">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xit" presetSubtype="10" fill="hold" grpId="1" nodeType="clickEffect">
                                  <p:stCondLst>
                                    <p:cond delay="0"/>
                                  </p:stCondLst>
                                  <p:childTnLst>
                                    <p:animEffect transition="out" filter="checkerboard(across)">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par>
                                <p:cTn id="53" presetID="5" presetClass="exit" presetSubtype="10" fill="hold" nodeType="withEffect">
                                  <p:stCondLst>
                                    <p:cond delay="0"/>
                                  </p:stCondLst>
                                  <p:childTnLst>
                                    <p:animEffect transition="out" filter="checkerboard(across)">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5" presetClass="exit" presetSubtype="10" fill="hold" grpId="1" nodeType="withEffect">
                                  <p:stCondLst>
                                    <p:cond delay="0"/>
                                  </p:stCondLst>
                                  <p:childTnLst>
                                    <p:animEffect transition="out" filter="checkerboard(across)">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4578-AC64-9F41-91AF-674613EBBDC5}"/>
              </a:ext>
            </a:extLst>
          </p:cNvPr>
          <p:cNvSpPr>
            <a:spLocks noGrp="1"/>
          </p:cNvSpPr>
          <p:nvPr>
            <p:ph type="title"/>
          </p:nvPr>
        </p:nvSpPr>
        <p:spPr/>
        <p:txBody>
          <a:bodyPr/>
          <a:lstStyle/>
          <a:p>
            <a:r>
              <a:rPr lang="en-US" dirty="0"/>
              <a:t>Solving machinery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91F6E6-66DF-A64C-B7B0-2BA3C3FFD13D}"/>
                  </a:ext>
                </a:extLst>
              </p:cNvPr>
              <p:cNvSpPr>
                <a:spLocks noGrp="1"/>
              </p:cNvSpPr>
              <p:nvPr>
                <p:ph sz="half" idx="1"/>
              </p:nvPr>
            </p:nvSpPr>
            <p:spPr>
              <a:xfrm>
                <a:off x="286809" y="1904812"/>
                <a:ext cx="10137352" cy="5350804"/>
              </a:xfrm>
            </p:spPr>
            <p:txBody>
              <a:bodyPr/>
              <a:lstStyle/>
              <a:p>
                <a:r>
                  <a:rPr lang="en-US" sz="3200" dirty="0"/>
                  <a:t>Tile-size optimization problem on 1-level cache</a:t>
                </a:r>
              </a:p>
              <a:p>
                <a:pPr lvl="1"/>
                <a14:m>
                  <m:oMath xmlns:m="http://schemas.openxmlformats.org/officeDocument/2006/math">
                    <m:r>
                      <a:rPr lang="en-US" sz="2720" b="0" i="1" smtClean="0">
                        <a:latin typeface="Cambria Math" panose="02040503050406030204" pitchFamily="18" charset="0"/>
                      </a:rPr>
                      <m:t>𝑎𝑟𝑔𝑚𝑖</m:t>
                    </m:r>
                    <m:sSub>
                      <m:sSubPr>
                        <m:ctrlPr>
                          <a:rPr lang="en-US" sz="2720" b="0" i="1" smtClean="0">
                            <a:latin typeface="Cambria Math" panose="02040503050406030204" pitchFamily="18" charset="0"/>
                          </a:rPr>
                        </m:ctrlPr>
                      </m:sSubPr>
                      <m:e>
                        <m:r>
                          <a:rPr lang="en-US" sz="2720" b="0" i="1" smtClean="0">
                            <a:latin typeface="Cambria Math" panose="02040503050406030204" pitchFamily="18" charset="0"/>
                          </a:rPr>
                          <m:t>𝑛</m:t>
                        </m:r>
                      </m:e>
                      <m:sub>
                        <m:r>
                          <a:rPr lang="en-US" sz="2720" b="0" i="1" smtClean="0">
                            <a:latin typeface="Cambria Math" panose="02040503050406030204" pitchFamily="18" charset="0"/>
                          </a:rPr>
                          <m:t>𝑥</m:t>
                        </m:r>
                      </m:sub>
                    </m:sSub>
                    <m:r>
                      <a:rPr lang="en-US" sz="2720" b="0" i="1" smtClean="0">
                        <a:latin typeface="Cambria Math" panose="02040503050406030204" pitchFamily="18" charset="0"/>
                      </a:rPr>
                      <m:t> </m:t>
                    </m:r>
                    <m:r>
                      <a:rPr lang="en-US" sz="2720" b="0" i="1" smtClean="0">
                        <a:latin typeface="Cambria Math" panose="02040503050406030204" pitchFamily="18" charset="0"/>
                      </a:rPr>
                      <m:t>𝑓</m:t>
                    </m:r>
                    <m:d>
                      <m:dPr>
                        <m:ctrlPr>
                          <a:rPr lang="en-US" sz="2720" b="0" i="1" smtClean="0">
                            <a:latin typeface="Cambria Math" panose="02040503050406030204" pitchFamily="18" charset="0"/>
                          </a:rPr>
                        </m:ctrlPr>
                      </m:dPr>
                      <m:e>
                        <m:r>
                          <a:rPr lang="en-US" sz="2720" b="0" i="1" smtClean="0">
                            <a:latin typeface="Cambria Math" panose="02040503050406030204" pitchFamily="18" charset="0"/>
                          </a:rPr>
                          <m:t>𝑥</m:t>
                        </m:r>
                      </m:e>
                    </m:d>
                    <m:r>
                      <a:rPr lang="en-US" sz="2720" b="0" i="1" smtClean="0">
                        <a:latin typeface="Cambria Math" panose="02040503050406030204" pitchFamily="18" charset="0"/>
                      </a:rPr>
                      <m:t>=</m:t>
                    </m:r>
                    <m:r>
                      <a:rPr lang="en-US" sz="2720" b="0" i="1" smtClean="0">
                        <a:latin typeface="Cambria Math" panose="02040503050406030204" pitchFamily="18" charset="0"/>
                      </a:rPr>
                      <m:t>𝐷𝑉</m:t>
                    </m:r>
                  </m:oMath>
                </a14:m>
                <a:endParaRPr lang="en-US" sz="2720" b="0" i="1" dirty="0">
                  <a:latin typeface="Cambria Math" panose="02040503050406030204" pitchFamily="18" charset="0"/>
                </a:endParaRPr>
              </a:p>
              <a:p>
                <a:pPr lvl="1"/>
                <a14:m>
                  <m:oMath xmlns:m="http://schemas.openxmlformats.org/officeDocument/2006/math">
                    <m:r>
                      <a:rPr lang="en-US" sz="2720" b="0" i="1" smtClean="0">
                        <a:latin typeface="Cambria Math" panose="02040503050406030204" pitchFamily="18" charset="0"/>
                      </a:rPr>
                      <m:t>𝑠</m:t>
                    </m:r>
                    <m:r>
                      <a:rPr lang="en-US" sz="2720" b="0" i="1" smtClean="0">
                        <a:latin typeface="Cambria Math" panose="02040503050406030204" pitchFamily="18" charset="0"/>
                      </a:rPr>
                      <m:t>.</m:t>
                    </m:r>
                    <m:r>
                      <a:rPr lang="en-US" sz="2720" b="0" i="1" smtClean="0">
                        <a:latin typeface="Cambria Math" panose="02040503050406030204" pitchFamily="18" charset="0"/>
                      </a:rPr>
                      <m:t>𝑡</m:t>
                    </m:r>
                    <m:r>
                      <a:rPr lang="en-US" sz="2720" b="0" i="1" smtClean="0">
                        <a:latin typeface="Cambria Math" panose="02040503050406030204" pitchFamily="18" charset="0"/>
                      </a:rPr>
                      <m:t>. </m:t>
                    </m:r>
                    <m:r>
                      <a:rPr lang="en-US" sz="2720" b="0" i="1" smtClean="0">
                        <a:latin typeface="Cambria Math" panose="02040503050406030204" pitchFamily="18" charset="0"/>
                      </a:rPr>
                      <m:t>𝐹𝑃</m:t>
                    </m:r>
                    <m:r>
                      <a:rPr lang="en-US" sz="2720" b="0" i="1" smtClean="0">
                        <a:latin typeface="Cambria Math" panose="02040503050406030204" pitchFamily="18" charset="0"/>
                      </a:rPr>
                      <m:t> ≤</m:t>
                    </m:r>
                    <m:r>
                      <a:rPr lang="en-US" sz="2720" b="0" i="1" smtClean="0">
                        <a:latin typeface="Cambria Math" panose="02040503050406030204" pitchFamily="18" charset="0"/>
                        <a:ea typeface="Cambria Math" panose="02040503050406030204" pitchFamily="18" charset="0"/>
                      </a:rPr>
                      <m:t>𝑐𝑎𝑐h𝑒</m:t>
                    </m:r>
                    <m:r>
                      <a:rPr lang="en-US" sz="2720" b="0" i="1" smtClean="0">
                        <a:latin typeface="Cambria Math" panose="02040503050406030204" pitchFamily="18" charset="0"/>
                        <a:ea typeface="Cambria Math" panose="02040503050406030204" pitchFamily="18" charset="0"/>
                      </a:rPr>
                      <m:t>_</m:t>
                    </m:r>
                    <m:r>
                      <a:rPr lang="en-US" sz="2720" b="0" i="1" smtClean="0">
                        <a:latin typeface="Cambria Math" panose="02040503050406030204" pitchFamily="18" charset="0"/>
                        <a:ea typeface="Cambria Math" panose="02040503050406030204" pitchFamily="18" charset="0"/>
                      </a:rPr>
                      <m:t>𝑐𝑎𝑝𝑎𝑐𝑖𝑡𝑦</m:t>
                    </m:r>
                  </m:oMath>
                </a14:m>
                <a:endParaRPr lang="en-US" sz="2720" dirty="0"/>
              </a:p>
              <a:p>
                <a:r>
                  <a:rPr lang="en-US" sz="3200" dirty="0"/>
                  <a:t>Extending to multi-level cache: converting data volume to transmission time</a:t>
                </a:r>
              </a:p>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𝐷</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1</m:t>
                            </m:r>
                          </m:sub>
                        </m:sSub>
                      </m:num>
                      <m:den>
                        <m:r>
                          <a:rPr lang="en-US" sz="3200" b="0" i="1" smtClean="0">
                            <a:latin typeface="Cambria Math" panose="02040503050406030204" pitchFamily="18" charset="0"/>
                          </a:rPr>
                          <m:t>𝐵</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𝑊</m:t>
                            </m:r>
                          </m:e>
                          <m:sub>
                            <m:r>
                              <a:rPr lang="en-US" sz="3200" b="0" i="1" smtClean="0">
                                <a:latin typeface="Cambria Math" panose="02040503050406030204" pitchFamily="18" charset="0"/>
                              </a:rPr>
                              <m:t>1</m:t>
                            </m:r>
                          </m:sub>
                        </m:sSub>
                      </m:den>
                    </m:f>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b="0" i="1" smtClean="0">
                            <a:latin typeface="Cambria Math" panose="02040503050406030204" pitchFamily="18" charset="0"/>
                          </a:rPr>
                          <m:t>2</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𝐷</m:t>
                        </m:r>
                        <m:sSub>
                          <m:sSubPr>
                            <m:ctrlPr>
                              <a:rPr lang="en-US" sz="3200" i="1">
                                <a:latin typeface="Cambria Math" panose="02040503050406030204" pitchFamily="18" charset="0"/>
                              </a:rPr>
                            </m:ctrlPr>
                          </m:sSubPr>
                          <m:e>
                            <m:r>
                              <a:rPr lang="en-US" sz="3200" i="1">
                                <a:latin typeface="Cambria Math" panose="02040503050406030204" pitchFamily="18" charset="0"/>
                              </a:rPr>
                              <m:t>𝑉</m:t>
                            </m:r>
                          </m:e>
                          <m:sub>
                            <m:r>
                              <a:rPr lang="en-US" sz="3200" b="0" i="1" smtClean="0">
                                <a:latin typeface="Cambria Math" panose="02040503050406030204" pitchFamily="18" charset="0"/>
                              </a:rPr>
                              <m:t>2</m:t>
                            </m:r>
                          </m:sub>
                        </m:sSub>
                      </m:num>
                      <m:den>
                        <m:r>
                          <a:rPr lang="en-US" sz="3200" i="1">
                            <a:latin typeface="Cambria Math" panose="02040503050406030204" pitchFamily="18" charset="0"/>
                          </a:rPr>
                          <m:t>𝐵</m:t>
                        </m:r>
                        <m:sSub>
                          <m:sSubPr>
                            <m:ctrlPr>
                              <a:rPr lang="en-US" sz="3200" i="1">
                                <a:latin typeface="Cambria Math" panose="02040503050406030204" pitchFamily="18" charset="0"/>
                              </a:rPr>
                            </m:ctrlPr>
                          </m:sSubPr>
                          <m:e>
                            <m:r>
                              <a:rPr lang="en-US" sz="3200" i="1">
                                <a:latin typeface="Cambria Math" panose="02040503050406030204" pitchFamily="18" charset="0"/>
                              </a:rPr>
                              <m:t>𝑊</m:t>
                            </m:r>
                          </m:e>
                          <m:sub>
                            <m:r>
                              <a:rPr lang="en-US" sz="3200" b="0" i="1" smtClean="0">
                                <a:latin typeface="Cambria Math" panose="02040503050406030204" pitchFamily="18" charset="0"/>
                              </a:rPr>
                              <m:t>2</m:t>
                            </m:r>
                          </m:sub>
                        </m:sSub>
                      </m:den>
                    </m:f>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b="0" i="1" smtClean="0">
                            <a:latin typeface="Cambria Math" panose="02040503050406030204" pitchFamily="18" charset="0"/>
                          </a:rPr>
                          <m:t>3</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𝐷</m:t>
                        </m:r>
                        <m:sSub>
                          <m:sSubPr>
                            <m:ctrlPr>
                              <a:rPr lang="en-US" sz="3200" i="1">
                                <a:latin typeface="Cambria Math" panose="02040503050406030204" pitchFamily="18" charset="0"/>
                              </a:rPr>
                            </m:ctrlPr>
                          </m:sSubPr>
                          <m:e>
                            <m:r>
                              <a:rPr lang="en-US" sz="3200" i="1">
                                <a:latin typeface="Cambria Math" panose="02040503050406030204" pitchFamily="18" charset="0"/>
                              </a:rPr>
                              <m:t>𝑉</m:t>
                            </m:r>
                          </m:e>
                          <m:sub>
                            <m:r>
                              <a:rPr lang="en-US" sz="3200" b="0" i="1" smtClean="0">
                                <a:latin typeface="Cambria Math" panose="02040503050406030204" pitchFamily="18" charset="0"/>
                              </a:rPr>
                              <m:t>3</m:t>
                            </m:r>
                          </m:sub>
                        </m:sSub>
                      </m:num>
                      <m:den>
                        <m:r>
                          <a:rPr lang="en-US" sz="3200" i="1">
                            <a:latin typeface="Cambria Math" panose="02040503050406030204" pitchFamily="18" charset="0"/>
                          </a:rPr>
                          <m:t>𝐵</m:t>
                        </m:r>
                        <m:sSub>
                          <m:sSubPr>
                            <m:ctrlPr>
                              <a:rPr lang="en-US" sz="3200" i="1">
                                <a:latin typeface="Cambria Math" panose="02040503050406030204" pitchFamily="18" charset="0"/>
                              </a:rPr>
                            </m:ctrlPr>
                          </m:sSubPr>
                          <m:e>
                            <m:r>
                              <a:rPr lang="en-US" sz="3200" i="1">
                                <a:latin typeface="Cambria Math" panose="02040503050406030204" pitchFamily="18" charset="0"/>
                              </a:rPr>
                              <m:t>𝑊</m:t>
                            </m:r>
                          </m:e>
                          <m:sub>
                            <m:r>
                              <a:rPr lang="en-US" sz="3200" b="0" i="1" smtClean="0">
                                <a:latin typeface="Cambria Math" panose="02040503050406030204" pitchFamily="18" charset="0"/>
                              </a:rPr>
                              <m:t>3</m:t>
                            </m:r>
                          </m:sub>
                        </m:sSub>
                      </m:den>
                    </m:f>
                  </m:oMath>
                </a14:m>
                <a:endParaRPr lang="en-US" sz="3200" dirty="0"/>
              </a:p>
              <a:p>
                <a:r>
                  <a:rPr lang="en-US" sz="3200" dirty="0"/>
                  <a:t>Time = </a:t>
                </a:r>
                <a14:m>
                  <m:oMath xmlns:m="http://schemas.openxmlformats.org/officeDocument/2006/math">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min</m:t>
                        </m:r>
                      </m:fName>
                      <m:e>
                        <m:d>
                          <m:dPr>
                            <m:ctrlPr>
                              <a:rPr lang="en-US" sz="3200" i="1">
                                <a:latin typeface="Cambria Math" panose="02040503050406030204" pitchFamily="18" charset="0"/>
                              </a:rPr>
                            </m:ctrlPr>
                          </m:dPr>
                          <m:e>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max</m:t>
                                </m:r>
                              </m:fName>
                              <m:e>
                                <m:d>
                                  <m:dPr>
                                    <m:ctrlPr>
                                      <a:rPr lang="en-US" sz="3200" i="1">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1</m:t>
                                        </m:r>
                                      </m:sub>
                                    </m:sSub>
                                    <m:r>
                                      <a:rPr lang="en-US" sz="3200" i="1">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2</m:t>
                                        </m:r>
                                      </m:sub>
                                    </m:sSub>
                                    <m:r>
                                      <a:rPr lang="en-US" sz="3200" i="1">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3</m:t>
                                        </m:r>
                                      </m:sub>
                                    </m:sSub>
                                  </m:e>
                                </m:d>
                              </m:e>
                            </m:func>
                          </m:e>
                        </m:d>
                      </m:e>
                    </m:func>
                  </m:oMath>
                </a14:m>
                <a:endParaRPr lang="en-US" sz="3200" dirty="0"/>
              </a:p>
            </p:txBody>
          </p:sp>
        </mc:Choice>
        <mc:Fallback xmlns="">
          <p:sp>
            <p:nvSpPr>
              <p:cNvPr id="3" name="Content Placeholder 2">
                <a:extLst>
                  <a:ext uri="{FF2B5EF4-FFF2-40B4-BE49-F238E27FC236}">
                    <a16:creationId xmlns:a16="http://schemas.microsoft.com/office/drawing/2014/main" id="{DC91F6E6-66DF-A64C-B7B0-2BA3C3FFD13D}"/>
                  </a:ext>
                </a:extLst>
              </p:cNvPr>
              <p:cNvSpPr>
                <a:spLocks noGrp="1" noRot="1" noChangeAspect="1" noMove="1" noResize="1" noEditPoints="1" noAdjustHandles="1" noChangeArrowheads="1" noChangeShapeType="1" noTextEdit="1"/>
              </p:cNvSpPr>
              <p:nvPr>
                <p:ph sz="half" idx="1"/>
              </p:nvPr>
            </p:nvSpPr>
            <p:spPr>
              <a:xfrm>
                <a:off x="286809" y="1904812"/>
                <a:ext cx="10137352" cy="5350804"/>
              </a:xfrm>
              <a:blipFill>
                <a:blip r:embed="rId6"/>
                <a:stretch>
                  <a:fillRect l="-1377" t="-1182" r="-1377"/>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38B6B1AE-9C45-124D-8490-78B9159DDF40}"/>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E1522296-C402-774C-8704-86B1BD920D5D}"/>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B88E6F26-CF69-7941-BDDB-A205FD7343B2}"/>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8EF8EFFD-C17D-9141-9847-833BFF1466A0}"/>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7733690F-FCFD-0E44-B183-0E331FA4E7D0}"/>
              </a:ext>
            </a:extLst>
          </p:cNvPr>
          <p:cNvPicPr>
            <a:picLocks noChangeAspect="1"/>
          </p:cNvPicPr>
          <p:nvPr/>
        </p:nvPicPr>
        <p:blipFill>
          <a:blip r:embed="rId7"/>
          <a:stretch>
            <a:fillRect/>
          </a:stretch>
        </p:blipFill>
        <p:spPr>
          <a:xfrm>
            <a:off x="6744166" y="4617375"/>
            <a:ext cx="3941826" cy="2943895"/>
          </a:xfrm>
          <a:prstGeom prst="rect">
            <a:avLst/>
          </a:prstGeom>
        </p:spPr>
      </p:pic>
    </p:spTree>
    <p:custDataLst>
      <p:tags r:id="rId1"/>
    </p:custDataLst>
    <p:extLst>
      <p:ext uri="{BB962C8B-B14F-4D97-AF65-F5344CB8AC3E}">
        <p14:creationId xmlns:p14="http://schemas.microsoft.com/office/powerpoint/2010/main" val="127429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DC302-9D72-4046-8C2C-D4EAA162A84A}"/>
              </a:ext>
            </a:extLst>
          </p:cNvPr>
          <p:cNvSpPr>
            <a:spLocks noGrp="1"/>
          </p:cNvSpPr>
          <p:nvPr>
            <p:ph type="title"/>
          </p:nvPr>
        </p:nvSpPr>
        <p:spPr/>
        <p:txBody>
          <a:bodyPr/>
          <a:lstStyle/>
          <a:p>
            <a:r>
              <a:rPr lang="en-US" dirty="0"/>
              <a:t>Code generation</a:t>
            </a:r>
          </a:p>
        </p:txBody>
      </p:sp>
      <p:sp>
        <p:nvSpPr>
          <p:cNvPr id="3" name="Content Placeholder 2">
            <a:extLst>
              <a:ext uri="{FF2B5EF4-FFF2-40B4-BE49-F238E27FC236}">
                <a16:creationId xmlns:a16="http://schemas.microsoft.com/office/drawing/2014/main" id="{ADBC171F-6D01-7B44-802D-4CCC938CA6A1}"/>
              </a:ext>
            </a:extLst>
          </p:cNvPr>
          <p:cNvSpPr>
            <a:spLocks noGrp="1"/>
          </p:cNvSpPr>
          <p:nvPr>
            <p:ph sz="half" idx="1"/>
          </p:nvPr>
        </p:nvSpPr>
        <p:spPr>
          <a:xfrm>
            <a:off x="442178" y="1756111"/>
            <a:ext cx="5211516" cy="5915483"/>
          </a:xfrm>
        </p:spPr>
        <p:txBody>
          <a:bodyPr/>
          <a:lstStyle/>
          <a:p>
            <a:r>
              <a:rPr lang="en-US" sz="2800" dirty="0"/>
              <a:t>Shared-memory parallelism</a:t>
            </a:r>
          </a:p>
          <a:p>
            <a:pPr lvl="1"/>
            <a:r>
              <a:rPr lang="en-US" sz="2320" dirty="0"/>
              <a:t>Divide the shared-cache</a:t>
            </a:r>
          </a:p>
          <a:p>
            <a:pPr lvl="1"/>
            <a:r>
              <a:rPr lang="en-US" sz="2320" dirty="0"/>
              <a:t>Apply time-based modeling</a:t>
            </a:r>
            <a:endParaRPr lang="en-US" sz="2800" dirty="0"/>
          </a:p>
          <a:p>
            <a:r>
              <a:rPr lang="en-US" sz="2800" dirty="0"/>
              <a:t>micro-kernel</a:t>
            </a:r>
          </a:p>
          <a:p>
            <a:pPr lvl="1"/>
            <a:r>
              <a:rPr lang="en-US" sz="2320" dirty="0"/>
              <a:t>guarantees instruction-level optimization</a:t>
            </a:r>
          </a:p>
          <a:p>
            <a:pPr lvl="1"/>
            <a:r>
              <a:rPr lang="en-US" sz="2320" dirty="0"/>
              <a:t>Emits assembly code to avoid unexpected compiler interference </a:t>
            </a:r>
          </a:p>
          <a:p>
            <a:endParaRPr lang="en-US" sz="2800" dirty="0"/>
          </a:p>
          <a:p>
            <a:endParaRPr lang="en-US" sz="2800" dirty="0"/>
          </a:p>
          <a:p>
            <a:endParaRPr lang="en-US" sz="2800" dirty="0"/>
          </a:p>
          <a:p>
            <a:endParaRPr lang="en-US" sz="2800" dirty="0"/>
          </a:p>
          <a:p>
            <a:endParaRPr lang="en-US" sz="2800" dirty="0"/>
          </a:p>
          <a:p>
            <a:endParaRPr lang="en-US" sz="2320" dirty="0"/>
          </a:p>
        </p:txBody>
      </p:sp>
      <p:sp>
        <p:nvSpPr>
          <p:cNvPr id="4" name="Text Placeholder 3">
            <a:extLst>
              <a:ext uri="{FF2B5EF4-FFF2-40B4-BE49-F238E27FC236}">
                <a16:creationId xmlns:a16="http://schemas.microsoft.com/office/drawing/2014/main" id="{91F67D37-244D-F04E-8922-3E6D24202566}"/>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14CE9013-01BD-424E-9707-FA20E218825B}"/>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69CA1AC6-C66D-494D-8D2A-93A5C1C319C6}"/>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E972350F-C7AE-A44F-B529-25ED1115F992}"/>
              </a:ext>
            </a:extLst>
          </p:cNvPr>
          <p:cNvSpPr>
            <a:spLocks noGrp="1"/>
          </p:cNvSpPr>
          <p:nvPr>
            <p:ph type="body" sz="quarter" idx="16"/>
          </p:nvPr>
        </p:nvSpPr>
        <p:spPr/>
        <p:txBody>
          <a:bodyPr/>
          <a:lstStyle/>
          <a:p>
            <a:endParaRPr lang="en-US"/>
          </a:p>
        </p:txBody>
      </p:sp>
      <p:pic>
        <p:nvPicPr>
          <p:cNvPr id="9" name="Picture 8">
            <a:extLst>
              <a:ext uri="{FF2B5EF4-FFF2-40B4-BE49-F238E27FC236}">
                <a16:creationId xmlns:a16="http://schemas.microsoft.com/office/drawing/2014/main" id="{77DD5B01-B7A6-E04F-9684-FC471B4F0968}"/>
              </a:ext>
            </a:extLst>
          </p:cNvPr>
          <p:cNvPicPr>
            <a:picLocks noChangeAspect="1"/>
          </p:cNvPicPr>
          <p:nvPr/>
        </p:nvPicPr>
        <p:blipFill>
          <a:blip r:embed="rId4"/>
          <a:stretch>
            <a:fillRect/>
          </a:stretch>
        </p:blipFill>
        <p:spPr>
          <a:xfrm>
            <a:off x="5684998" y="5471525"/>
            <a:ext cx="5211516" cy="1754969"/>
          </a:xfrm>
          <a:prstGeom prst="rect">
            <a:avLst/>
          </a:prstGeom>
        </p:spPr>
      </p:pic>
      <p:sp>
        <p:nvSpPr>
          <p:cNvPr id="8" name="Rectangle 7">
            <a:extLst>
              <a:ext uri="{FF2B5EF4-FFF2-40B4-BE49-F238E27FC236}">
                <a16:creationId xmlns:a16="http://schemas.microsoft.com/office/drawing/2014/main" id="{DE67596A-F016-E84C-BCD1-3E227D847F98}"/>
              </a:ext>
            </a:extLst>
          </p:cNvPr>
          <p:cNvSpPr/>
          <p:nvPr/>
        </p:nvSpPr>
        <p:spPr>
          <a:xfrm>
            <a:off x="7055183" y="2218374"/>
            <a:ext cx="2941102" cy="130872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400" dirty="0"/>
              <a:t>L3 tile</a:t>
            </a:r>
          </a:p>
        </p:txBody>
      </p:sp>
      <p:sp>
        <p:nvSpPr>
          <p:cNvPr id="12" name="Rectangle 11">
            <a:extLst>
              <a:ext uri="{FF2B5EF4-FFF2-40B4-BE49-F238E27FC236}">
                <a16:creationId xmlns:a16="http://schemas.microsoft.com/office/drawing/2014/main" id="{89B346FF-97BB-B74C-8506-8910FE30A918}"/>
              </a:ext>
            </a:extLst>
          </p:cNvPr>
          <p:cNvSpPr/>
          <p:nvPr/>
        </p:nvSpPr>
        <p:spPr>
          <a:xfrm>
            <a:off x="7954216" y="2248185"/>
            <a:ext cx="954154" cy="1184331"/>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en-US" sz="2400" dirty="0"/>
              <a:t>Per-core L3 tile</a:t>
            </a:r>
          </a:p>
        </p:txBody>
      </p:sp>
      <p:sp>
        <p:nvSpPr>
          <p:cNvPr id="13" name="Rectangle 12">
            <a:extLst>
              <a:ext uri="{FF2B5EF4-FFF2-40B4-BE49-F238E27FC236}">
                <a16:creationId xmlns:a16="http://schemas.microsoft.com/office/drawing/2014/main" id="{E43A1BA2-2DC5-714A-8B3E-9CB397452A39}"/>
              </a:ext>
            </a:extLst>
          </p:cNvPr>
          <p:cNvSpPr/>
          <p:nvPr/>
        </p:nvSpPr>
        <p:spPr>
          <a:xfrm>
            <a:off x="8984464" y="2248184"/>
            <a:ext cx="954154" cy="1184331"/>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en-US" sz="2400" dirty="0"/>
              <a:t>Per-core L3 tile</a:t>
            </a:r>
          </a:p>
        </p:txBody>
      </p:sp>
      <p:sp>
        <p:nvSpPr>
          <p:cNvPr id="14" name="Rectangle 13">
            <a:extLst>
              <a:ext uri="{FF2B5EF4-FFF2-40B4-BE49-F238E27FC236}">
                <a16:creationId xmlns:a16="http://schemas.microsoft.com/office/drawing/2014/main" id="{D9F18006-3177-EE43-BFC8-D8A663490F66}"/>
              </a:ext>
            </a:extLst>
          </p:cNvPr>
          <p:cNvSpPr/>
          <p:nvPr/>
        </p:nvSpPr>
        <p:spPr>
          <a:xfrm>
            <a:off x="8064998" y="1003106"/>
            <a:ext cx="843372" cy="800242"/>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en-US" sz="2400" dirty="0"/>
              <a:t>L2 tile</a:t>
            </a:r>
          </a:p>
        </p:txBody>
      </p:sp>
      <p:sp>
        <p:nvSpPr>
          <p:cNvPr id="15" name="Rectangle 14">
            <a:extLst>
              <a:ext uri="{FF2B5EF4-FFF2-40B4-BE49-F238E27FC236}">
                <a16:creationId xmlns:a16="http://schemas.microsoft.com/office/drawing/2014/main" id="{6227F17C-7BD9-AD49-9281-A881E6223EF7}"/>
              </a:ext>
            </a:extLst>
          </p:cNvPr>
          <p:cNvSpPr/>
          <p:nvPr/>
        </p:nvSpPr>
        <p:spPr>
          <a:xfrm>
            <a:off x="9095246" y="1003106"/>
            <a:ext cx="843372" cy="800242"/>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en-US" sz="2400" dirty="0"/>
              <a:t>L2 tile</a:t>
            </a:r>
          </a:p>
        </p:txBody>
      </p:sp>
      <p:sp>
        <p:nvSpPr>
          <p:cNvPr id="16" name="TextBox 15">
            <a:extLst>
              <a:ext uri="{FF2B5EF4-FFF2-40B4-BE49-F238E27FC236}">
                <a16:creationId xmlns:a16="http://schemas.microsoft.com/office/drawing/2014/main" id="{3B6FFDCA-3DB6-D343-91C4-4880F59C5818}"/>
              </a:ext>
            </a:extLst>
          </p:cNvPr>
          <p:cNvSpPr txBox="1"/>
          <p:nvPr/>
        </p:nvSpPr>
        <p:spPr>
          <a:xfrm>
            <a:off x="8198391" y="3917245"/>
            <a:ext cx="184731" cy="535531"/>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05182DE8-A25E-9549-9E83-165DBD38304E}"/>
              </a:ext>
            </a:extLst>
          </p:cNvPr>
          <p:cNvSpPr/>
          <p:nvPr/>
        </p:nvSpPr>
        <p:spPr>
          <a:xfrm>
            <a:off x="6842289" y="3953954"/>
            <a:ext cx="3366889" cy="65944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memory</a:t>
            </a:r>
          </a:p>
        </p:txBody>
      </p:sp>
      <p:sp>
        <p:nvSpPr>
          <p:cNvPr id="18" name="Up-Down Arrow 17">
            <a:extLst>
              <a:ext uri="{FF2B5EF4-FFF2-40B4-BE49-F238E27FC236}">
                <a16:creationId xmlns:a16="http://schemas.microsoft.com/office/drawing/2014/main" id="{0276AE8C-D9A9-024B-BF0E-C33FBC67E91D}"/>
              </a:ext>
            </a:extLst>
          </p:cNvPr>
          <p:cNvSpPr/>
          <p:nvPr/>
        </p:nvSpPr>
        <p:spPr>
          <a:xfrm>
            <a:off x="8383122" y="1803348"/>
            <a:ext cx="173856" cy="444836"/>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Up-Down Arrow 18">
            <a:extLst>
              <a:ext uri="{FF2B5EF4-FFF2-40B4-BE49-F238E27FC236}">
                <a16:creationId xmlns:a16="http://schemas.microsoft.com/office/drawing/2014/main" id="{C1D55447-28D1-6443-A4DF-19B89B323D22}"/>
              </a:ext>
            </a:extLst>
          </p:cNvPr>
          <p:cNvSpPr/>
          <p:nvPr/>
        </p:nvSpPr>
        <p:spPr>
          <a:xfrm>
            <a:off x="9421327" y="1798172"/>
            <a:ext cx="173856" cy="444836"/>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Up-Down Arrow 19">
            <a:extLst>
              <a:ext uri="{FF2B5EF4-FFF2-40B4-BE49-F238E27FC236}">
                <a16:creationId xmlns:a16="http://schemas.microsoft.com/office/drawing/2014/main" id="{B6A40F55-088C-4143-B08B-E294680E3418}"/>
              </a:ext>
            </a:extLst>
          </p:cNvPr>
          <p:cNvSpPr/>
          <p:nvPr/>
        </p:nvSpPr>
        <p:spPr>
          <a:xfrm>
            <a:off x="7513663" y="3509118"/>
            <a:ext cx="173856" cy="444836"/>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AE901455-237B-E04A-A447-CC512E6FB5AD}"/>
              </a:ext>
            </a:extLst>
          </p:cNvPr>
          <p:cNvSpPr/>
          <p:nvPr/>
        </p:nvSpPr>
        <p:spPr>
          <a:xfrm>
            <a:off x="2398717" y="1914981"/>
            <a:ext cx="3119057" cy="9359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Time L3 to L2</a:t>
            </a:r>
          </a:p>
        </p:txBody>
      </p:sp>
      <p:cxnSp>
        <p:nvCxnSpPr>
          <p:cNvPr id="23" name="Straight Connector 22">
            <a:extLst>
              <a:ext uri="{FF2B5EF4-FFF2-40B4-BE49-F238E27FC236}">
                <a16:creationId xmlns:a16="http://schemas.microsoft.com/office/drawing/2014/main" id="{31A618A6-9A41-6D4F-9A22-8A5C1D490202}"/>
              </a:ext>
            </a:extLst>
          </p:cNvPr>
          <p:cNvCxnSpPr>
            <a:endCxn id="18" idx="2"/>
          </p:cNvCxnSpPr>
          <p:nvPr/>
        </p:nvCxnSpPr>
        <p:spPr>
          <a:xfrm flipV="1">
            <a:off x="5480781" y="2025766"/>
            <a:ext cx="2945805" cy="469078"/>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A24F2E71-3582-BB4E-B8C5-765A7FEED0DD}"/>
              </a:ext>
            </a:extLst>
          </p:cNvPr>
          <p:cNvCxnSpPr>
            <a:cxnSpLocks/>
          </p:cNvCxnSpPr>
          <p:nvPr/>
        </p:nvCxnSpPr>
        <p:spPr>
          <a:xfrm>
            <a:off x="5517774" y="3549972"/>
            <a:ext cx="1933280" cy="181564"/>
          </a:xfrm>
          <a:prstGeom prst="line">
            <a:avLst/>
          </a:prstGeom>
        </p:spPr>
        <p:style>
          <a:lnRef idx="2">
            <a:schemeClr val="dk1"/>
          </a:lnRef>
          <a:fillRef idx="0">
            <a:schemeClr val="dk1"/>
          </a:fillRef>
          <a:effectRef idx="1">
            <a:schemeClr val="dk1"/>
          </a:effectRef>
          <a:fontRef idx="minor">
            <a:schemeClr val="tx1"/>
          </a:fontRef>
        </p:style>
      </p:cxnSp>
      <p:sp>
        <p:nvSpPr>
          <p:cNvPr id="27" name="Rounded Rectangle 26">
            <a:extLst>
              <a:ext uri="{FF2B5EF4-FFF2-40B4-BE49-F238E27FC236}">
                <a16:creationId xmlns:a16="http://schemas.microsoft.com/office/drawing/2014/main" id="{5015F7EC-13DF-CF47-BAAC-D88751C56B37}"/>
              </a:ext>
            </a:extLst>
          </p:cNvPr>
          <p:cNvSpPr/>
          <p:nvPr/>
        </p:nvSpPr>
        <p:spPr>
          <a:xfrm>
            <a:off x="2150885" y="3166684"/>
            <a:ext cx="3366889" cy="100643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Time memory to L3</a:t>
            </a:r>
          </a:p>
        </p:txBody>
      </p:sp>
    </p:spTree>
    <p:custDataLst>
      <p:tags r:id="rId1"/>
    </p:custDataLst>
    <p:extLst>
      <p:ext uri="{BB962C8B-B14F-4D97-AF65-F5344CB8AC3E}">
        <p14:creationId xmlns:p14="http://schemas.microsoft.com/office/powerpoint/2010/main" val="393256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blinds(horizontal)">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horizontal)">
                                      <p:cBhvr>
                                        <p:cTn id="33" dur="500"/>
                                        <p:tgtEl>
                                          <p:spTgt spid="17"/>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linds(horizontal)">
                                      <p:cBhvr>
                                        <p:cTn id="36" dur="500"/>
                                        <p:tgtEl>
                                          <p:spTgt spid="20"/>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linds(horizontal)">
                                      <p:cBhvr>
                                        <p:cTn id="39" dur="500"/>
                                        <p:tgtEl>
                                          <p:spTgt spid="18"/>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linds(horizontal)">
                                      <p:cBhvr>
                                        <p:cTn id="45" dur="500"/>
                                        <p:tgtEl>
                                          <p:spTgt spid="15"/>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blinds(horizontal)">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27" presetClass="emph" presetSubtype="0" fill="remove" grpId="1" nodeType="clickEffect">
                                  <p:stCondLst>
                                    <p:cond delay="0"/>
                                  </p:stCondLst>
                                  <p:childTnLst>
                                    <p:animClr clrSpc="rgb" dir="cw">
                                      <p:cBhvr override="childStyle">
                                        <p:cTn id="52" dur="250" autoRev="1" fill="remove"/>
                                        <p:tgtEl>
                                          <p:spTgt spid="18"/>
                                        </p:tgtEl>
                                        <p:attrNameLst>
                                          <p:attrName>style.color</p:attrName>
                                        </p:attrNameLst>
                                      </p:cBhvr>
                                      <p:to>
                                        <a:schemeClr val="bg1"/>
                                      </p:to>
                                    </p:animClr>
                                    <p:animClr clrSpc="rgb" dir="cw">
                                      <p:cBhvr>
                                        <p:cTn id="53" dur="250" autoRev="1" fill="remove"/>
                                        <p:tgtEl>
                                          <p:spTgt spid="18"/>
                                        </p:tgtEl>
                                        <p:attrNameLst>
                                          <p:attrName>fillcolor</p:attrName>
                                        </p:attrNameLst>
                                      </p:cBhvr>
                                      <p:to>
                                        <a:schemeClr val="bg1"/>
                                      </p:to>
                                    </p:animClr>
                                    <p:set>
                                      <p:cBhvr>
                                        <p:cTn id="54" dur="250" autoRev="1" fill="remove"/>
                                        <p:tgtEl>
                                          <p:spTgt spid="18"/>
                                        </p:tgtEl>
                                        <p:attrNameLst>
                                          <p:attrName>fill.type</p:attrName>
                                        </p:attrNameLst>
                                      </p:cBhvr>
                                      <p:to>
                                        <p:strVal val="solid"/>
                                      </p:to>
                                    </p:set>
                                    <p:set>
                                      <p:cBhvr>
                                        <p:cTn id="55" dur="250" autoRev="1" fill="remove"/>
                                        <p:tgtEl>
                                          <p:spTgt spid="18"/>
                                        </p:tgtEl>
                                        <p:attrNameLst>
                                          <p:attrName>fill.on</p:attrName>
                                        </p:attrNameLst>
                                      </p:cBhvr>
                                      <p:to>
                                        <p:strVal val="true"/>
                                      </p:to>
                                    </p:set>
                                  </p:childTnLst>
                                </p:cTn>
                              </p:par>
                              <p:par>
                                <p:cTn id="56" presetID="27" presetClass="emph" presetSubtype="0" fill="remove" grpId="1" nodeType="withEffect">
                                  <p:stCondLst>
                                    <p:cond delay="0"/>
                                  </p:stCondLst>
                                  <p:childTnLst>
                                    <p:animClr clrSpc="rgb" dir="cw">
                                      <p:cBhvr override="childStyle">
                                        <p:cTn id="57" dur="250" autoRev="1" fill="remove"/>
                                        <p:tgtEl>
                                          <p:spTgt spid="20"/>
                                        </p:tgtEl>
                                        <p:attrNameLst>
                                          <p:attrName>style.color</p:attrName>
                                        </p:attrNameLst>
                                      </p:cBhvr>
                                      <p:to>
                                        <a:schemeClr val="bg1"/>
                                      </p:to>
                                    </p:animClr>
                                    <p:animClr clrSpc="rgb" dir="cw">
                                      <p:cBhvr>
                                        <p:cTn id="58" dur="250" autoRev="1" fill="remove"/>
                                        <p:tgtEl>
                                          <p:spTgt spid="20"/>
                                        </p:tgtEl>
                                        <p:attrNameLst>
                                          <p:attrName>fillcolor</p:attrName>
                                        </p:attrNameLst>
                                      </p:cBhvr>
                                      <p:to>
                                        <a:schemeClr val="bg1"/>
                                      </p:to>
                                    </p:animClr>
                                    <p:set>
                                      <p:cBhvr>
                                        <p:cTn id="59" dur="250" autoRev="1" fill="remove"/>
                                        <p:tgtEl>
                                          <p:spTgt spid="20"/>
                                        </p:tgtEl>
                                        <p:attrNameLst>
                                          <p:attrName>fill.type</p:attrName>
                                        </p:attrNameLst>
                                      </p:cBhvr>
                                      <p:to>
                                        <p:strVal val="solid"/>
                                      </p:to>
                                    </p:set>
                                    <p:set>
                                      <p:cBhvr>
                                        <p:cTn id="60" dur="250" autoRev="1" fill="remove"/>
                                        <p:tgtEl>
                                          <p:spTgt spid="20"/>
                                        </p:tgtEl>
                                        <p:attrNameLst>
                                          <p:attrName>fill.on</p:attrName>
                                        </p:attrNameLst>
                                      </p:cBhvr>
                                      <p:to>
                                        <p:strVal val="true"/>
                                      </p:to>
                                    </p:se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blinds(horizontal)">
                                      <p:cBhvr>
                                        <p:cTn id="65" dur="500"/>
                                        <p:tgtEl>
                                          <p:spTgt spid="23"/>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blinds(horizontal)">
                                      <p:cBhvr>
                                        <p:cTn id="68" dur="500"/>
                                        <p:tgtEl>
                                          <p:spTgt spid="21"/>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blinds(horizontal)">
                                      <p:cBhvr>
                                        <p:cTn id="71" dur="500"/>
                                        <p:tgtEl>
                                          <p:spTgt spid="27"/>
                                        </p:tgtEl>
                                      </p:cBhvr>
                                    </p:animEffect>
                                  </p:childTnLst>
                                </p:cTn>
                              </p:par>
                              <p:par>
                                <p:cTn id="72" presetID="3" presetClass="entr" presetSubtype="10"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blinds(horizontal)">
                                      <p:cBhvr>
                                        <p:cTn id="74" dur="500"/>
                                        <p:tgtEl>
                                          <p:spTgt spid="24"/>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xit" presetSubtype="10" fill="hold" grpId="1" nodeType="clickEffect">
                                  <p:stCondLst>
                                    <p:cond delay="0"/>
                                  </p:stCondLst>
                                  <p:childTnLst>
                                    <p:animEffect transition="out" filter="blinds(horizontal)">
                                      <p:cBhvr>
                                        <p:cTn id="78" dur="500"/>
                                        <p:tgtEl>
                                          <p:spTgt spid="21"/>
                                        </p:tgtEl>
                                      </p:cBhvr>
                                    </p:animEffect>
                                    <p:set>
                                      <p:cBhvr>
                                        <p:cTn id="79" dur="1" fill="hold">
                                          <p:stCondLst>
                                            <p:cond delay="499"/>
                                          </p:stCondLst>
                                        </p:cTn>
                                        <p:tgtEl>
                                          <p:spTgt spid="21"/>
                                        </p:tgtEl>
                                        <p:attrNameLst>
                                          <p:attrName>style.visibility</p:attrName>
                                        </p:attrNameLst>
                                      </p:cBhvr>
                                      <p:to>
                                        <p:strVal val="hidden"/>
                                      </p:to>
                                    </p:set>
                                  </p:childTnLst>
                                </p:cTn>
                              </p:par>
                              <p:par>
                                <p:cTn id="80" presetID="3" presetClass="exit" presetSubtype="10" fill="hold" nodeType="withEffect">
                                  <p:stCondLst>
                                    <p:cond delay="0"/>
                                  </p:stCondLst>
                                  <p:childTnLst>
                                    <p:animEffect transition="out" filter="blinds(horizontal)">
                                      <p:cBhvr>
                                        <p:cTn id="81" dur="500"/>
                                        <p:tgtEl>
                                          <p:spTgt spid="23"/>
                                        </p:tgtEl>
                                      </p:cBhvr>
                                    </p:animEffect>
                                    <p:set>
                                      <p:cBhvr>
                                        <p:cTn id="82" dur="1" fill="hold">
                                          <p:stCondLst>
                                            <p:cond delay="499"/>
                                          </p:stCondLst>
                                        </p:cTn>
                                        <p:tgtEl>
                                          <p:spTgt spid="23"/>
                                        </p:tgtEl>
                                        <p:attrNameLst>
                                          <p:attrName>style.visibility</p:attrName>
                                        </p:attrNameLst>
                                      </p:cBhvr>
                                      <p:to>
                                        <p:strVal val="hidden"/>
                                      </p:to>
                                    </p:set>
                                  </p:childTnLst>
                                </p:cTn>
                              </p:par>
                              <p:par>
                                <p:cTn id="83" presetID="3" presetClass="exit" presetSubtype="10" fill="hold" nodeType="withEffect">
                                  <p:stCondLst>
                                    <p:cond delay="0"/>
                                  </p:stCondLst>
                                  <p:childTnLst>
                                    <p:animEffect transition="out" filter="blinds(horizontal)">
                                      <p:cBhvr>
                                        <p:cTn id="84" dur="500"/>
                                        <p:tgtEl>
                                          <p:spTgt spid="24"/>
                                        </p:tgtEl>
                                      </p:cBhvr>
                                    </p:animEffect>
                                    <p:set>
                                      <p:cBhvr>
                                        <p:cTn id="85" dur="1" fill="hold">
                                          <p:stCondLst>
                                            <p:cond delay="499"/>
                                          </p:stCondLst>
                                        </p:cTn>
                                        <p:tgtEl>
                                          <p:spTgt spid="24"/>
                                        </p:tgtEl>
                                        <p:attrNameLst>
                                          <p:attrName>style.visibility</p:attrName>
                                        </p:attrNameLst>
                                      </p:cBhvr>
                                      <p:to>
                                        <p:strVal val="hidden"/>
                                      </p:to>
                                    </p:set>
                                  </p:childTnLst>
                                </p:cTn>
                              </p:par>
                              <p:par>
                                <p:cTn id="86" presetID="3" presetClass="exit" presetSubtype="10" fill="hold" grpId="1" nodeType="withEffect">
                                  <p:stCondLst>
                                    <p:cond delay="0"/>
                                  </p:stCondLst>
                                  <p:childTnLst>
                                    <p:animEffect transition="out" filter="blinds(horizontal)">
                                      <p:cBhvr>
                                        <p:cTn id="87" dur="500"/>
                                        <p:tgtEl>
                                          <p:spTgt spid="27"/>
                                        </p:tgtEl>
                                      </p:cBhvr>
                                    </p:animEffect>
                                    <p:set>
                                      <p:cBhvr>
                                        <p:cTn id="88" dur="1" fill="hold">
                                          <p:stCondLst>
                                            <p:cond delay="499"/>
                                          </p:stCondLst>
                                        </p:cTn>
                                        <p:tgtEl>
                                          <p:spTgt spid="27"/>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nodeType="clickEffect">
                                  <p:stCondLst>
                                    <p:cond delay="0"/>
                                  </p:stCondLst>
                                  <p:childTnLst>
                                    <p:set>
                                      <p:cBhvr>
                                        <p:cTn id="92" dur="1" fill="hold">
                                          <p:stCondLst>
                                            <p:cond delay="0"/>
                                          </p:stCondLst>
                                        </p:cTn>
                                        <p:tgtEl>
                                          <p:spTgt spid="3">
                                            <p:txEl>
                                              <p:pRg st="3" end="3"/>
                                            </p:txEl>
                                          </p:spTgt>
                                        </p:tgtEl>
                                        <p:attrNameLst>
                                          <p:attrName>style.visibility</p:attrName>
                                        </p:attrNameLst>
                                      </p:cBhvr>
                                      <p:to>
                                        <p:strVal val="visible"/>
                                      </p:to>
                                    </p:set>
                                    <p:animEffect transition="in" filter="blinds(horizontal)">
                                      <p:cBhvr>
                                        <p:cTn id="93" dur="500"/>
                                        <p:tgtEl>
                                          <p:spTgt spid="3">
                                            <p:txEl>
                                              <p:pRg st="3" end="3"/>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3">
                                            <p:txEl>
                                              <p:pRg st="4" end="4"/>
                                            </p:txEl>
                                          </p:spTgt>
                                        </p:tgtEl>
                                        <p:attrNameLst>
                                          <p:attrName>style.visibility</p:attrName>
                                        </p:attrNameLst>
                                      </p:cBhvr>
                                      <p:to>
                                        <p:strVal val="visible"/>
                                      </p:to>
                                    </p:set>
                                    <p:animEffect transition="in" filter="blinds(horizontal)">
                                      <p:cBhvr>
                                        <p:cTn id="98" dur="500"/>
                                        <p:tgtEl>
                                          <p:spTgt spid="3">
                                            <p:txEl>
                                              <p:pRg st="4" end="4"/>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nodeType="clickEffect">
                                  <p:stCondLst>
                                    <p:cond delay="0"/>
                                  </p:stCondLst>
                                  <p:childTnLst>
                                    <p:set>
                                      <p:cBhvr>
                                        <p:cTn id="102" dur="1" fill="hold">
                                          <p:stCondLst>
                                            <p:cond delay="0"/>
                                          </p:stCondLst>
                                        </p:cTn>
                                        <p:tgtEl>
                                          <p:spTgt spid="9"/>
                                        </p:tgtEl>
                                        <p:attrNameLst>
                                          <p:attrName>style.visibility</p:attrName>
                                        </p:attrNameLst>
                                      </p:cBhvr>
                                      <p:to>
                                        <p:strVal val="visible"/>
                                      </p:to>
                                    </p:set>
                                    <p:animEffect transition="in" filter="blinds(horizontal)">
                                      <p:cBhvr>
                                        <p:cTn id="103" dur="500"/>
                                        <p:tgtEl>
                                          <p:spTgt spid="9"/>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nodeType="clickEffect">
                                  <p:stCondLst>
                                    <p:cond delay="0"/>
                                  </p:stCondLst>
                                  <p:childTnLst>
                                    <p:set>
                                      <p:cBhvr>
                                        <p:cTn id="107" dur="1" fill="hold">
                                          <p:stCondLst>
                                            <p:cond delay="0"/>
                                          </p:stCondLst>
                                        </p:cTn>
                                        <p:tgtEl>
                                          <p:spTgt spid="3">
                                            <p:txEl>
                                              <p:pRg st="5" end="5"/>
                                            </p:txEl>
                                          </p:spTgt>
                                        </p:tgtEl>
                                        <p:attrNameLst>
                                          <p:attrName>style.visibility</p:attrName>
                                        </p:attrNameLst>
                                      </p:cBhvr>
                                      <p:to>
                                        <p:strVal val="visible"/>
                                      </p:to>
                                    </p:set>
                                    <p:animEffect transition="in" filter="blinds(horizontal)">
                                      <p:cBhvr>
                                        <p:cTn id="10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5" grpId="0" animBg="1"/>
      <p:bldP spid="17" grpId="0" animBg="1"/>
      <p:bldP spid="18" grpId="0" animBg="1"/>
      <p:bldP spid="18" grpId="1" animBg="1"/>
      <p:bldP spid="19" grpId="0" animBg="1"/>
      <p:bldP spid="20" grpId="0" animBg="1"/>
      <p:bldP spid="20" grpId="1" animBg="1"/>
      <p:bldP spid="21" grpId="0" animBg="1"/>
      <p:bldP spid="21" grpId="1" animBg="1"/>
      <p:bldP spid="27" grpId="0" animBg="1"/>
      <p:bldP spid="2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D681E-6D4D-794F-B30A-95D2FA21837F}"/>
              </a:ext>
            </a:extLst>
          </p:cNvPr>
          <p:cNvSpPr>
            <a:spLocks noGrp="1"/>
          </p:cNvSpPr>
          <p:nvPr>
            <p:ph type="title"/>
          </p:nvPr>
        </p:nvSpPr>
        <p:spPr/>
        <p:txBody>
          <a:bodyPr/>
          <a:lstStyle/>
          <a:p>
            <a:r>
              <a:rPr lang="en-US" dirty="0"/>
              <a:t>Experiment Overview</a:t>
            </a:r>
          </a:p>
        </p:txBody>
      </p:sp>
      <p:sp>
        <p:nvSpPr>
          <p:cNvPr id="3" name="Content Placeholder 2">
            <a:extLst>
              <a:ext uri="{FF2B5EF4-FFF2-40B4-BE49-F238E27FC236}">
                <a16:creationId xmlns:a16="http://schemas.microsoft.com/office/drawing/2014/main" id="{217730EB-BD7D-BB41-9287-EA2A592BBE5A}"/>
              </a:ext>
            </a:extLst>
          </p:cNvPr>
          <p:cNvSpPr>
            <a:spLocks noGrp="1"/>
          </p:cNvSpPr>
          <p:nvPr>
            <p:ph sz="half" idx="1"/>
          </p:nvPr>
        </p:nvSpPr>
        <p:spPr>
          <a:xfrm>
            <a:off x="828674" y="1682496"/>
            <a:ext cx="9595485" cy="5783176"/>
          </a:xfrm>
        </p:spPr>
        <p:txBody>
          <a:bodyPr/>
          <a:lstStyle/>
          <a:p>
            <a:r>
              <a:rPr lang="en-US" sz="2800" dirty="0"/>
              <a:t>Benchmarks: </a:t>
            </a:r>
          </a:p>
          <a:p>
            <a:pPr lvl="1"/>
            <a:r>
              <a:rPr lang="en-US" sz="2320" dirty="0"/>
              <a:t>conv2d from </a:t>
            </a:r>
            <a:r>
              <a:rPr lang="en-US" sz="2320" dirty="0" err="1"/>
              <a:t>ResNet</a:t>
            </a:r>
            <a:r>
              <a:rPr lang="en-US" sz="2320" dirty="0"/>
              <a:t>, </a:t>
            </a:r>
            <a:r>
              <a:rPr lang="en-US" sz="2320" dirty="0" err="1"/>
              <a:t>MobileNet</a:t>
            </a:r>
            <a:r>
              <a:rPr lang="en-US" sz="2320" dirty="0"/>
              <a:t>, and Yolo-9000</a:t>
            </a:r>
          </a:p>
          <a:p>
            <a:pPr lvl="1"/>
            <a:r>
              <a:rPr lang="en-US" sz="2320" dirty="0"/>
              <a:t>32 conv2ds in different shapes</a:t>
            </a:r>
          </a:p>
          <a:p>
            <a:r>
              <a:rPr lang="en-US" sz="2800" dirty="0"/>
              <a:t>Platforms: </a:t>
            </a:r>
          </a:p>
          <a:p>
            <a:pPr lvl="1"/>
            <a:r>
              <a:rPr lang="en-US" sz="2320" dirty="0"/>
              <a:t>8-cores i7-9700K with AVX2, </a:t>
            </a:r>
          </a:p>
          <a:p>
            <a:pPr lvl="1"/>
            <a:r>
              <a:rPr lang="en-US" sz="2320" dirty="0"/>
              <a:t>18-cores i9-10980XE with AVX512</a:t>
            </a:r>
          </a:p>
          <a:p>
            <a:r>
              <a:rPr lang="en-US" sz="2800" dirty="0"/>
              <a:t>Performance comparison</a:t>
            </a:r>
          </a:p>
          <a:p>
            <a:pPr lvl="1"/>
            <a:r>
              <a:rPr lang="en-US" sz="2320" dirty="0" err="1"/>
              <a:t>oneDNN</a:t>
            </a:r>
            <a:r>
              <a:rPr lang="en-US" sz="2320" dirty="0"/>
              <a:t>: high-optimized library</a:t>
            </a:r>
          </a:p>
          <a:p>
            <a:pPr lvl="1"/>
            <a:r>
              <a:rPr lang="en-US" sz="2320" dirty="0" err="1"/>
              <a:t>AutoTVM</a:t>
            </a:r>
            <a:r>
              <a:rPr lang="en-US" sz="2320" dirty="0"/>
              <a:t>: ML-based autotuning compiler</a:t>
            </a:r>
          </a:p>
          <a:p>
            <a:pPr lvl="1"/>
            <a:r>
              <a:rPr lang="en-US" sz="2320" dirty="0"/>
              <a:t>Mopt-1: best implementation found by model</a:t>
            </a:r>
          </a:p>
          <a:p>
            <a:pPr lvl="1"/>
            <a:r>
              <a:rPr lang="en-US" sz="2320" dirty="0"/>
              <a:t>Mopt-5: actual best implementation among the top-5 found by model</a:t>
            </a:r>
          </a:p>
          <a:p>
            <a:endParaRPr lang="en-US" sz="2800" dirty="0"/>
          </a:p>
        </p:txBody>
      </p:sp>
      <p:sp>
        <p:nvSpPr>
          <p:cNvPr id="4" name="Text Placeholder 3">
            <a:extLst>
              <a:ext uri="{FF2B5EF4-FFF2-40B4-BE49-F238E27FC236}">
                <a16:creationId xmlns:a16="http://schemas.microsoft.com/office/drawing/2014/main" id="{3F82DB6C-74CB-8941-AA58-D0871801F151}"/>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37540CAE-370C-5A4F-8522-C0E6F000B82A}"/>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BBBC8E4C-BEFD-FB4C-9C78-DC67F202520A}"/>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8C6658EC-31FD-4743-8CD2-B6180368FE5D}"/>
              </a:ext>
            </a:extLst>
          </p:cNvPr>
          <p:cNvSpPr>
            <a:spLocks noGrp="1"/>
          </p:cNvSpPr>
          <p:nvPr>
            <p:ph type="body" sz="quarter" idx="16"/>
          </p:nvPr>
        </p:nvSpPr>
        <p:spPr/>
        <p:txBody>
          <a:bodyPr/>
          <a:lstStyle/>
          <a:p>
            <a:endParaRPr lang="en-US"/>
          </a:p>
        </p:txBody>
      </p:sp>
    </p:spTree>
    <p:custDataLst>
      <p:tags r:id="rId1"/>
    </p:custDataLst>
    <p:extLst>
      <p:ext uri="{BB962C8B-B14F-4D97-AF65-F5344CB8AC3E}">
        <p14:creationId xmlns:p14="http://schemas.microsoft.com/office/powerpoint/2010/main" val="121331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BAB24-10FC-194D-AD56-D78103D5D5D9}"/>
              </a:ext>
            </a:extLst>
          </p:cNvPr>
          <p:cNvSpPr>
            <a:spLocks noGrp="1"/>
          </p:cNvSpPr>
          <p:nvPr>
            <p:ph type="title"/>
          </p:nvPr>
        </p:nvSpPr>
        <p:spPr/>
        <p:txBody>
          <a:bodyPr/>
          <a:lstStyle/>
          <a:p>
            <a:r>
              <a:rPr lang="en-US" dirty="0"/>
              <a:t>Experiment: performance comparison </a:t>
            </a:r>
          </a:p>
        </p:txBody>
      </p:sp>
      <p:pic>
        <p:nvPicPr>
          <p:cNvPr id="13" name="Content Placeholder 12">
            <a:extLst>
              <a:ext uri="{FF2B5EF4-FFF2-40B4-BE49-F238E27FC236}">
                <a16:creationId xmlns:a16="http://schemas.microsoft.com/office/drawing/2014/main" id="{200734EE-4DFC-B644-B08C-1367BAC38085}"/>
              </a:ext>
            </a:extLst>
          </p:cNvPr>
          <p:cNvPicPr>
            <a:picLocks noGrp="1" noChangeAspect="1"/>
          </p:cNvPicPr>
          <p:nvPr>
            <p:ph sz="half" idx="1"/>
          </p:nvPr>
        </p:nvPicPr>
        <p:blipFill>
          <a:blip r:embed="rId2"/>
          <a:stretch>
            <a:fillRect/>
          </a:stretch>
        </p:blipFill>
        <p:spPr>
          <a:xfrm>
            <a:off x="828675" y="1592902"/>
            <a:ext cx="9594850" cy="1974359"/>
          </a:xfrm>
        </p:spPr>
      </p:pic>
      <p:sp>
        <p:nvSpPr>
          <p:cNvPr id="4" name="Text Placeholder 3">
            <a:extLst>
              <a:ext uri="{FF2B5EF4-FFF2-40B4-BE49-F238E27FC236}">
                <a16:creationId xmlns:a16="http://schemas.microsoft.com/office/drawing/2014/main" id="{0C6F98A5-9788-1C4A-AF98-54FD6FA3A1D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5239E8E3-4458-854A-9C6B-02B5A83E2CCB}"/>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A1268B50-BCCF-7441-9547-EF1B5D508FC8}"/>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6ADABA74-BB13-6440-A1E5-B8B5181DC330}"/>
              </a:ext>
            </a:extLst>
          </p:cNvPr>
          <p:cNvSpPr>
            <a:spLocks noGrp="1"/>
          </p:cNvSpPr>
          <p:nvPr>
            <p:ph type="body" sz="quarter" idx="16"/>
          </p:nvPr>
        </p:nvSpPr>
        <p:spPr/>
        <p:txBody>
          <a:bodyPr/>
          <a:lstStyle/>
          <a:p>
            <a:endParaRPr lang="en-US"/>
          </a:p>
        </p:txBody>
      </p:sp>
      <p:pic>
        <p:nvPicPr>
          <p:cNvPr id="15" name="Picture 14">
            <a:extLst>
              <a:ext uri="{FF2B5EF4-FFF2-40B4-BE49-F238E27FC236}">
                <a16:creationId xmlns:a16="http://schemas.microsoft.com/office/drawing/2014/main" id="{84CB9741-1E45-654F-91E4-E66F49753B55}"/>
              </a:ext>
            </a:extLst>
          </p:cNvPr>
          <p:cNvPicPr>
            <a:picLocks noChangeAspect="1"/>
          </p:cNvPicPr>
          <p:nvPr/>
        </p:nvPicPr>
        <p:blipFill>
          <a:blip r:embed="rId3"/>
          <a:stretch>
            <a:fillRect/>
          </a:stretch>
        </p:blipFill>
        <p:spPr>
          <a:xfrm>
            <a:off x="330109" y="4344471"/>
            <a:ext cx="10312581" cy="2516598"/>
          </a:xfrm>
          <a:prstGeom prst="rect">
            <a:avLst/>
          </a:prstGeom>
        </p:spPr>
      </p:pic>
      <p:sp>
        <p:nvSpPr>
          <p:cNvPr id="17" name="TextBox 16">
            <a:extLst>
              <a:ext uri="{FF2B5EF4-FFF2-40B4-BE49-F238E27FC236}">
                <a16:creationId xmlns:a16="http://schemas.microsoft.com/office/drawing/2014/main" id="{89860979-CD6C-0A45-95CB-595422B4906D}"/>
              </a:ext>
            </a:extLst>
          </p:cNvPr>
          <p:cNvSpPr txBox="1"/>
          <p:nvPr/>
        </p:nvSpPr>
        <p:spPr>
          <a:xfrm>
            <a:off x="828675" y="3729833"/>
            <a:ext cx="9948863" cy="369332"/>
          </a:xfrm>
          <a:prstGeom prst="rect">
            <a:avLst/>
          </a:prstGeom>
          <a:noFill/>
        </p:spPr>
        <p:txBody>
          <a:bodyPr wrap="square" rtlCol="0">
            <a:spAutoFit/>
          </a:bodyPr>
          <a:lstStyle/>
          <a:p>
            <a:r>
              <a:rPr lang="en-US" sz="1800" dirty="0"/>
              <a:t>Parallel conv2d performance comparison on Intel 8-core i7-9700K</a:t>
            </a:r>
          </a:p>
        </p:txBody>
      </p:sp>
      <p:sp>
        <p:nvSpPr>
          <p:cNvPr id="18" name="TextBox 17">
            <a:extLst>
              <a:ext uri="{FF2B5EF4-FFF2-40B4-BE49-F238E27FC236}">
                <a16:creationId xmlns:a16="http://schemas.microsoft.com/office/drawing/2014/main" id="{C8242A12-C699-254F-8E12-4F0ACF5502BB}"/>
              </a:ext>
            </a:extLst>
          </p:cNvPr>
          <p:cNvSpPr txBox="1"/>
          <p:nvPr/>
        </p:nvSpPr>
        <p:spPr>
          <a:xfrm>
            <a:off x="828675" y="7089710"/>
            <a:ext cx="9948863" cy="369332"/>
          </a:xfrm>
          <a:prstGeom prst="rect">
            <a:avLst/>
          </a:prstGeom>
          <a:noFill/>
        </p:spPr>
        <p:txBody>
          <a:bodyPr wrap="square" rtlCol="0">
            <a:spAutoFit/>
          </a:bodyPr>
          <a:lstStyle/>
          <a:p>
            <a:r>
              <a:rPr lang="en-US" sz="1800" dirty="0"/>
              <a:t>Parallel conv2d performance comparison on Intel 18-core i9-10980XE</a:t>
            </a:r>
          </a:p>
        </p:txBody>
      </p:sp>
    </p:spTree>
    <p:extLst>
      <p:ext uri="{BB962C8B-B14F-4D97-AF65-F5344CB8AC3E}">
        <p14:creationId xmlns:p14="http://schemas.microsoft.com/office/powerpoint/2010/main" val="182813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B5C8E-9EC7-A643-B3E2-B5B90AD3B4DE}"/>
              </a:ext>
            </a:extLst>
          </p:cNvPr>
          <p:cNvSpPr>
            <a:spLocks noGrp="1"/>
          </p:cNvSpPr>
          <p:nvPr>
            <p:ph type="title"/>
          </p:nvPr>
        </p:nvSpPr>
        <p:spPr>
          <a:xfrm>
            <a:off x="828674" y="381386"/>
            <a:ext cx="9753981" cy="659444"/>
          </a:xfrm>
        </p:spPr>
        <p:txBody>
          <a:bodyPr/>
          <a:lstStyle/>
          <a:p>
            <a:r>
              <a:rPr lang="en-US" dirty="0"/>
              <a:t>Using model in deep learning compiler</a:t>
            </a:r>
          </a:p>
        </p:txBody>
      </p:sp>
      <p:sp>
        <p:nvSpPr>
          <p:cNvPr id="3" name="Content Placeholder 2">
            <a:extLst>
              <a:ext uri="{FF2B5EF4-FFF2-40B4-BE49-F238E27FC236}">
                <a16:creationId xmlns:a16="http://schemas.microsoft.com/office/drawing/2014/main" id="{D56A21D2-4105-4C4B-875F-A04D63E64CF2}"/>
              </a:ext>
            </a:extLst>
          </p:cNvPr>
          <p:cNvSpPr>
            <a:spLocks noGrp="1"/>
          </p:cNvSpPr>
          <p:nvPr>
            <p:ph sz="half" idx="1"/>
          </p:nvPr>
        </p:nvSpPr>
        <p:spPr>
          <a:xfrm>
            <a:off x="304800" y="1040830"/>
            <a:ext cx="10668000" cy="6424842"/>
          </a:xfrm>
        </p:spPr>
        <p:txBody>
          <a:bodyPr/>
          <a:lstStyle/>
          <a:p>
            <a:r>
              <a:rPr lang="en-US" dirty="0" err="1"/>
              <a:t>AutoTVM</a:t>
            </a:r>
            <a:r>
              <a:rPr lang="en-US" dirty="0"/>
              <a:t> compiler use auto-tuning to evaluate the performance of different optimization</a:t>
            </a:r>
          </a:p>
          <a:p>
            <a:pPr lvl="1"/>
            <a:r>
              <a:rPr lang="en-US" dirty="0"/>
              <a:t>Huge time and resource consumption</a:t>
            </a:r>
          </a:p>
          <a:p>
            <a:pPr lvl="1"/>
            <a:r>
              <a:rPr lang="en-US" dirty="0"/>
              <a:t>Online tunning must be deployed on target machine</a:t>
            </a:r>
          </a:p>
          <a:p>
            <a:pPr lvl="1"/>
            <a:r>
              <a:rPr lang="en-US" dirty="0"/>
              <a:t>Extra difficulties for deployment</a:t>
            </a:r>
          </a:p>
          <a:p>
            <a:r>
              <a:rPr lang="en-US" dirty="0"/>
              <a:t>Next generation </a:t>
            </a:r>
            <a:r>
              <a:rPr lang="en-US" dirty="0" err="1"/>
              <a:t>AutoTVM</a:t>
            </a:r>
            <a:endParaRPr lang="en-US" dirty="0"/>
          </a:p>
          <a:p>
            <a:pPr lvl="1"/>
            <a:r>
              <a:rPr lang="en-US" dirty="0"/>
              <a:t>Remove auto-tuning, use static-analysis based performance model to evaluate performance</a:t>
            </a:r>
          </a:p>
          <a:p>
            <a:pPr lvl="1"/>
            <a:r>
              <a:rPr lang="en-US" dirty="0"/>
              <a:t>Use idea in this proposal to model data movement</a:t>
            </a:r>
          </a:p>
          <a:p>
            <a:pPr lvl="1"/>
            <a:r>
              <a:rPr lang="en-US" dirty="0"/>
              <a:t>Other features included</a:t>
            </a:r>
          </a:p>
          <a:p>
            <a:pPr lvl="1"/>
            <a:r>
              <a:rPr lang="en-US" dirty="0"/>
              <a:t>Production project completed in internship in AWS </a:t>
            </a:r>
            <a:r>
              <a:rPr lang="en-US" dirty="0" err="1"/>
              <a:t>SageMaker</a:t>
            </a:r>
            <a:r>
              <a:rPr lang="en-US" dirty="0"/>
              <a:t>/TVM team</a:t>
            </a:r>
          </a:p>
          <a:p>
            <a:pPr lvl="1"/>
            <a:endParaRPr lang="en-US" dirty="0"/>
          </a:p>
          <a:p>
            <a:endParaRPr lang="en-US" dirty="0"/>
          </a:p>
          <a:p>
            <a:endParaRPr lang="en-US" dirty="0"/>
          </a:p>
        </p:txBody>
      </p:sp>
      <p:sp>
        <p:nvSpPr>
          <p:cNvPr id="4" name="Text Placeholder 3">
            <a:extLst>
              <a:ext uri="{FF2B5EF4-FFF2-40B4-BE49-F238E27FC236}">
                <a16:creationId xmlns:a16="http://schemas.microsoft.com/office/drawing/2014/main" id="{021EEFC8-6EB1-034A-880C-34F5BA7F365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94848225-FA89-0041-815C-875DC397A1A4}"/>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1AD6D4E4-D7C5-ED48-8B93-DDAE38FCFBB3}"/>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783AB16F-CC59-794B-913C-018521AB85EE}"/>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36626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39432-97FB-9544-9818-418390A9F162}"/>
              </a:ext>
            </a:extLst>
          </p:cNvPr>
          <p:cNvSpPr>
            <a:spLocks noGrp="1"/>
          </p:cNvSpPr>
          <p:nvPr>
            <p:ph type="title"/>
          </p:nvPr>
        </p:nvSpPr>
        <p:spPr>
          <a:xfrm>
            <a:off x="828674" y="272294"/>
            <a:ext cx="9595485" cy="659444"/>
          </a:xfrm>
        </p:spPr>
        <p:txBody>
          <a:bodyPr/>
          <a:lstStyle/>
          <a:p>
            <a:r>
              <a:rPr lang="en-US" dirty="0"/>
              <a:t>Using model in deep learning compiler</a:t>
            </a:r>
          </a:p>
        </p:txBody>
      </p:sp>
      <p:sp>
        <p:nvSpPr>
          <p:cNvPr id="4" name="Text Placeholder 3">
            <a:extLst>
              <a:ext uri="{FF2B5EF4-FFF2-40B4-BE49-F238E27FC236}">
                <a16:creationId xmlns:a16="http://schemas.microsoft.com/office/drawing/2014/main" id="{5074F3EB-4B57-0349-B294-A11BFEB7861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9E1D6E54-6EEC-DF4F-91F6-478F60445A7F}"/>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1A41D0D8-CBB5-4F43-9F60-9378C12265DA}"/>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809C574D-9B8F-084B-BAF8-463A4E57014D}"/>
              </a:ext>
            </a:extLst>
          </p:cNvPr>
          <p:cNvSpPr>
            <a:spLocks noGrp="1"/>
          </p:cNvSpPr>
          <p:nvPr>
            <p:ph type="body" sz="quarter" idx="16"/>
          </p:nvPr>
        </p:nvSpPr>
        <p:spPr/>
        <p:txBody>
          <a:bodyPr/>
          <a:lstStyle/>
          <a:p>
            <a:endParaRPr lang="en-US"/>
          </a:p>
        </p:txBody>
      </p:sp>
      <p:sp>
        <p:nvSpPr>
          <p:cNvPr id="12" name="TextBox 11">
            <a:extLst>
              <a:ext uri="{FF2B5EF4-FFF2-40B4-BE49-F238E27FC236}">
                <a16:creationId xmlns:a16="http://schemas.microsoft.com/office/drawing/2014/main" id="{C420C722-CAAB-774A-BA0E-3B7664FAD794}"/>
              </a:ext>
            </a:extLst>
          </p:cNvPr>
          <p:cNvSpPr txBox="1"/>
          <p:nvPr/>
        </p:nvSpPr>
        <p:spPr>
          <a:xfrm>
            <a:off x="5626416" y="1282239"/>
            <a:ext cx="5288341" cy="5853910"/>
          </a:xfrm>
          <a:prstGeom prst="rect">
            <a:avLst/>
          </a:prstGeom>
          <a:noFill/>
        </p:spPr>
        <p:txBody>
          <a:bodyPr wrap="square" rtlCol="0">
            <a:spAutoFit/>
          </a:bodyPr>
          <a:lstStyle/>
          <a:p>
            <a:pPr marL="457200" indent="-457200">
              <a:buFont typeface="Arial" panose="020B0604020202020204" pitchFamily="34" charset="0"/>
              <a:buChar char="•"/>
            </a:pPr>
            <a:r>
              <a:rPr lang="en-US" dirty="0"/>
              <a:t>Table shows inference time</a:t>
            </a:r>
          </a:p>
          <a:p>
            <a:pPr marL="457200" indent="-457200">
              <a:buFont typeface="Arial" panose="020B0604020202020204" pitchFamily="34" charset="0"/>
              <a:buChar char="•"/>
            </a:pPr>
            <a:r>
              <a:rPr lang="en-US" dirty="0" err="1"/>
              <a:t>AutoTVM</a:t>
            </a:r>
            <a:r>
              <a:rPr lang="en-US" dirty="0"/>
              <a:t> Time-limited: auto-tunning under time limitation</a:t>
            </a:r>
          </a:p>
          <a:p>
            <a:pPr marL="457200" indent="-457200">
              <a:buFont typeface="Arial" panose="020B0604020202020204" pitchFamily="34" charset="0"/>
              <a:buChar char="•"/>
            </a:pPr>
            <a:r>
              <a:rPr lang="en-US" dirty="0" err="1"/>
              <a:t>AutoTVM</a:t>
            </a:r>
            <a:r>
              <a:rPr lang="en-US" dirty="0"/>
              <a:t> Exhaustive: exhaustively auto-tunning (time consumption shown in next page)</a:t>
            </a:r>
          </a:p>
          <a:p>
            <a:pPr marL="457200" indent="-457200">
              <a:buFont typeface="Arial" panose="020B0604020202020204" pitchFamily="34" charset="0"/>
              <a:buChar char="•"/>
            </a:pPr>
            <a:r>
              <a:rPr lang="en-US" dirty="0"/>
              <a:t>Tuna: model-driven TVM</a:t>
            </a:r>
          </a:p>
          <a:p>
            <a:pPr marL="457200" indent="-457200">
              <a:buFont typeface="Arial" panose="020B0604020202020204" pitchFamily="34" charset="0"/>
              <a:buChar char="•"/>
            </a:pPr>
            <a:r>
              <a:rPr lang="en-US" dirty="0"/>
              <a:t>1.3x ~ 5.7x faster than limited-time tuning, comparable with exhaustive tuning</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16" name="Content Placeholder 15">
            <a:extLst>
              <a:ext uri="{FF2B5EF4-FFF2-40B4-BE49-F238E27FC236}">
                <a16:creationId xmlns:a16="http://schemas.microsoft.com/office/drawing/2014/main" id="{9454CB7C-00CB-2F4F-834D-A15679BD9518}"/>
              </a:ext>
            </a:extLst>
          </p:cNvPr>
          <p:cNvPicPr>
            <a:picLocks noGrp="1" noChangeAspect="1"/>
          </p:cNvPicPr>
          <p:nvPr>
            <p:ph sz="half" idx="1"/>
          </p:nvPr>
        </p:nvPicPr>
        <p:blipFill>
          <a:blip r:embed="rId2"/>
          <a:stretch>
            <a:fillRect/>
          </a:stretch>
        </p:blipFill>
        <p:spPr>
          <a:xfrm>
            <a:off x="300666" y="1287543"/>
            <a:ext cx="5186900" cy="5707269"/>
          </a:xfrm>
        </p:spPr>
      </p:pic>
    </p:spTree>
    <p:extLst>
      <p:ext uri="{BB962C8B-B14F-4D97-AF65-F5344CB8AC3E}">
        <p14:creationId xmlns:p14="http://schemas.microsoft.com/office/powerpoint/2010/main" val="427218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39432-97FB-9544-9818-418390A9F162}"/>
              </a:ext>
            </a:extLst>
          </p:cNvPr>
          <p:cNvSpPr>
            <a:spLocks noGrp="1"/>
          </p:cNvSpPr>
          <p:nvPr>
            <p:ph type="title"/>
          </p:nvPr>
        </p:nvSpPr>
        <p:spPr>
          <a:xfrm>
            <a:off x="828674" y="272294"/>
            <a:ext cx="9595485" cy="659444"/>
          </a:xfrm>
        </p:spPr>
        <p:txBody>
          <a:bodyPr/>
          <a:lstStyle/>
          <a:p>
            <a:r>
              <a:rPr lang="en-US" dirty="0"/>
              <a:t>Using model in deep learning compiler</a:t>
            </a:r>
          </a:p>
        </p:txBody>
      </p:sp>
      <p:sp>
        <p:nvSpPr>
          <p:cNvPr id="4" name="Text Placeholder 3">
            <a:extLst>
              <a:ext uri="{FF2B5EF4-FFF2-40B4-BE49-F238E27FC236}">
                <a16:creationId xmlns:a16="http://schemas.microsoft.com/office/drawing/2014/main" id="{5074F3EB-4B57-0349-B294-A11BFEB7861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9E1D6E54-6EEC-DF4F-91F6-478F60445A7F}"/>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1A41D0D8-CBB5-4F43-9F60-9378C12265DA}"/>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809C574D-9B8F-084B-BAF8-463A4E57014D}"/>
              </a:ext>
            </a:extLst>
          </p:cNvPr>
          <p:cNvSpPr>
            <a:spLocks noGrp="1"/>
          </p:cNvSpPr>
          <p:nvPr>
            <p:ph type="body" sz="quarter" idx="16"/>
          </p:nvPr>
        </p:nvSpPr>
        <p:spPr/>
        <p:txBody>
          <a:bodyPr/>
          <a:lstStyle/>
          <a:p>
            <a:endParaRPr lang="en-US"/>
          </a:p>
        </p:txBody>
      </p:sp>
      <p:sp>
        <p:nvSpPr>
          <p:cNvPr id="12" name="TextBox 11">
            <a:extLst>
              <a:ext uri="{FF2B5EF4-FFF2-40B4-BE49-F238E27FC236}">
                <a16:creationId xmlns:a16="http://schemas.microsoft.com/office/drawing/2014/main" id="{C420C722-CAAB-774A-BA0E-3B7664FAD794}"/>
              </a:ext>
            </a:extLst>
          </p:cNvPr>
          <p:cNvSpPr txBox="1"/>
          <p:nvPr/>
        </p:nvSpPr>
        <p:spPr>
          <a:xfrm>
            <a:off x="5626416" y="1581069"/>
            <a:ext cx="5077776" cy="5853910"/>
          </a:xfrm>
          <a:prstGeom prst="rect">
            <a:avLst/>
          </a:prstGeom>
          <a:noFill/>
        </p:spPr>
        <p:txBody>
          <a:bodyPr wrap="square" rtlCol="0">
            <a:spAutoFit/>
          </a:bodyPr>
          <a:lstStyle/>
          <a:p>
            <a:pPr marL="457200" indent="-457200">
              <a:buFont typeface="Arial" panose="020B0604020202020204" pitchFamily="34" charset="0"/>
              <a:buChar char="•"/>
            </a:pPr>
            <a:r>
              <a:rPr lang="en-US" dirty="0"/>
              <a:t>Tuning time comparison versus exhaustive auto-tuning</a:t>
            </a:r>
          </a:p>
          <a:p>
            <a:pPr marL="457200" indent="-457200">
              <a:buFont typeface="Arial" panose="020B0604020202020204" pitchFamily="34" charset="0"/>
              <a:buChar char="•"/>
            </a:pPr>
            <a:r>
              <a:rPr lang="en-US" dirty="0"/>
              <a:t>Always faster than limited-time tuning, comparable with exhaustive tuning</a:t>
            </a:r>
          </a:p>
          <a:p>
            <a:pPr marL="457200" indent="-457200">
              <a:buFont typeface="Arial" panose="020B0604020202020204" pitchFamily="34" charset="0"/>
              <a:buChar char="•"/>
            </a:pPr>
            <a:r>
              <a:rPr lang="en-US" dirty="0"/>
              <a:t>Accelerate tunning time &gt;80x to find same efficient optimization</a:t>
            </a:r>
          </a:p>
          <a:p>
            <a:pPr marL="457200" indent="-457200">
              <a:buFont typeface="Arial" panose="020B0604020202020204" pitchFamily="34" charset="0"/>
              <a:buChar char="•"/>
            </a:pPr>
            <a:r>
              <a:rPr lang="en-US" dirty="0"/>
              <a:t>User save &gt;95% expense for renting AWS EC2 instances in ML service</a:t>
            </a:r>
          </a:p>
          <a:p>
            <a:pPr marL="457200" indent="-457200">
              <a:buFont typeface="Arial" panose="020B0604020202020204" pitchFamily="34" charset="0"/>
              <a:buChar char="•"/>
            </a:pPr>
            <a:endParaRPr lang="en-US" dirty="0"/>
          </a:p>
        </p:txBody>
      </p:sp>
      <p:pic>
        <p:nvPicPr>
          <p:cNvPr id="11" name="Content Placeholder 10">
            <a:extLst>
              <a:ext uri="{FF2B5EF4-FFF2-40B4-BE49-F238E27FC236}">
                <a16:creationId xmlns:a16="http://schemas.microsoft.com/office/drawing/2014/main" id="{44F17883-71AC-6C4A-BA95-305FA784A768}"/>
              </a:ext>
            </a:extLst>
          </p:cNvPr>
          <p:cNvPicPr>
            <a:picLocks noGrp="1" noChangeAspect="1"/>
          </p:cNvPicPr>
          <p:nvPr>
            <p:ph sz="half" idx="1"/>
          </p:nvPr>
        </p:nvPicPr>
        <p:blipFill>
          <a:blip r:embed="rId2"/>
          <a:stretch>
            <a:fillRect/>
          </a:stretch>
        </p:blipFill>
        <p:spPr>
          <a:xfrm>
            <a:off x="132146" y="1300653"/>
            <a:ext cx="5286023" cy="5660979"/>
          </a:xfrm>
        </p:spPr>
      </p:pic>
      <p:pic>
        <p:nvPicPr>
          <p:cNvPr id="14" name="Picture 13">
            <a:extLst>
              <a:ext uri="{FF2B5EF4-FFF2-40B4-BE49-F238E27FC236}">
                <a16:creationId xmlns:a16="http://schemas.microsoft.com/office/drawing/2014/main" id="{7DBD10D7-6C38-8349-B43F-BF254E7D9DEA}"/>
              </a:ext>
            </a:extLst>
          </p:cNvPr>
          <p:cNvPicPr>
            <a:picLocks noChangeAspect="1"/>
          </p:cNvPicPr>
          <p:nvPr/>
        </p:nvPicPr>
        <p:blipFill>
          <a:blip r:embed="rId3"/>
          <a:stretch>
            <a:fillRect/>
          </a:stretch>
        </p:blipFill>
        <p:spPr>
          <a:xfrm>
            <a:off x="5486399" y="1456756"/>
            <a:ext cx="5516369" cy="3472368"/>
          </a:xfrm>
          <a:prstGeom prst="rect">
            <a:avLst/>
          </a:prstGeom>
        </p:spPr>
      </p:pic>
    </p:spTree>
    <p:extLst>
      <p:ext uri="{BB962C8B-B14F-4D97-AF65-F5344CB8AC3E}">
        <p14:creationId xmlns:p14="http://schemas.microsoft.com/office/powerpoint/2010/main" val="102846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93BA-8D44-5740-A36E-92580E277E50}"/>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CE6C182C-BB75-D341-BF33-625CE5EB18E5}"/>
              </a:ext>
            </a:extLst>
          </p:cNvPr>
          <p:cNvSpPr>
            <a:spLocks noGrp="1"/>
          </p:cNvSpPr>
          <p:nvPr>
            <p:ph sz="half" idx="1"/>
          </p:nvPr>
        </p:nvSpPr>
        <p:spPr/>
        <p:txBody>
          <a:bodyPr/>
          <a:lstStyle/>
          <a:p>
            <a:r>
              <a:rPr lang="en-US" dirty="0"/>
              <a:t>Motivation</a:t>
            </a:r>
          </a:p>
          <a:p>
            <a:r>
              <a:rPr lang="en-US" dirty="0"/>
              <a:t>Optimization of basic tensor operators on shared-memory architecture</a:t>
            </a:r>
          </a:p>
          <a:p>
            <a:r>
              <a:rPr lang="en-US" dirty="0"/>
              <a:t>Using model in deep learning compiler</a:t>
            </a:r>
          </a:p>
          <a:p>
            <a:r>
              <a:rPr lang="en-US" dirty="0"/>
              <a:t>Efficient distributed algorithm derivation - 2D convolution</a:t>
            </a:r>
          </a:p>
          <a:p>
            <a:r>
              <a:rPr lang="en-US" dirty="0"/>
              <a:t>Future work: Efficient distributed algorithm derivation - general computation</a:t>
            </a:r>
          </a:p>
        </p:txBody>
      </p:sp>
      <p:sp>
        <p:nvSpPr>
          <p:cNvPr id="4" name="Text Placeholder 3">
            <a:extLst>
              <a:ext uri="{FF2B5EF4-FFF2-40B4-BE49-F238E27FC236}">
                <a16:creationId xmlns:a16="http://schemas.microsoft.com/office/drawing/2014/main" id="{C68ACAAB-A200-E84B-A1A3-C87330BA5F66}"/>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51BB0F1D-E474-6B4A-916E-1D5843DD98BC}"/>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0B702830-0680-4043-A221-F689E277F4E4}"/>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5AD34275-6940-D846-B523-194952F4D2AD}"/>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89719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4C64E-EECF-964C-8139-FCEB7C5D3E1D}"/>
              </a:ext>
            </a:extLst>
          </p:cNvPr>
          <p:cNvSpPr>
            <a:spLocks noGrp="1"/>
          </p:cNvSpPr>
          <p:nvPr>
            <p:ph type="title"/>
          </p:nvPr>
        </p:nvSpPr>
        <p:spPr/>
        <p:txBody>
          <a:bodyPr/>
          <a:lstStyle/>
          <a:p>
            <a:r>
              <a:rPr lang="en-US" dirty="0"/>
              <a:t>Efficient distributed algorithm derivation: conv2d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009831-37CE-1C46-9517-AFF9D2F46144}"/>
                  </a:ext>
                </a:extLst>
              </p:cNvPr>
              <p:cNvSpPr>
                <a:spLocks noGrp="1"/>
              </p:cNvSpPr>
              <p:nvPr>
                <p:ph sz="half" idx="1"/>
              </p:nvPr>
            </p:nvSpPr>
            <p:spPr>
              <a:xfrm>
                <a:off x="214131" y="1935023"/>
                <a:ext cx="10544537" cy="5350804"/>
              </a:xfrm>
            </p:spPr>
            <p:txBody>
              <a:bodyPr/>
              <a:lstStyle/>
              <a:p>
                <a:r>
                  <a:rPr lang="en-US" dirty="0"/>
                  <a:t>Conv2d: all convolution layers in CNN</a:t>
                </a:r>
              </a:p>
              <a:p>
                <a:pPr marL="0" indent="0" algn="ctr">
                  <a:buNone/>
                </a:pPr>
                <a14:m>
                  <m:oMath xmlns:m="http://schemas.openxmlformats.org/officeDocument/2006/math">
                    <m:r>
                      <a:rPr lang="en-US" sz="2800" i="1">
                        <a:latin typeface="Cambria Math" panose="02040503050406030204" pitchFamily="18" charset="0"/>
                      </a:rPr>
                      <m:t>𝑂𝑢𝑡</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𝑛</m:t>
                        </m:r>
                        <m:r>
                          <a:rPr lang="en-US" sz="2800" i="1">
                            <a:latin typeface="Cambria Math" panose="02040503050406030204" pitchFamily="18" charset="0"/>
                          </a:rPr>
                          <m:t>,</m:t>
                        </m:r>
                        <m:r>
                          <a:rPr lang="en-US" sz="2800" i="1">
                            <a:latin typeface="Cambria Math" panose="02040503050406030204" pitchFamily="18" charset="0"/>
                          </a:rPr>
                          <m:t>𝑘</m:t>
                        </m:r>
                        <m:r>
                          <a:rPr lang="en-US" sz="2800" i="1">
                            <a:latin typeface="Cambria Math" panose="02040503050406030204" pitchFamily="18" charset="0"/>
                          </a:rPr>
                          <m:t>,</m:t>
                        </m:r>
                        <m:r>
                          <a:rPr lang="en-US" sz="2800" i="1">
                            <a:latin typeface="Cambria Math" panose="02040503050406030204" pitchFamily="18" charset="0"/>
                          </a:rPr>
                          <m:t>h</m:t>
                        </m:r>
                        <m:r>
                          <a:rPr lang="en-US" sz="2800" i="1">
                            <a:latin typeface="Cambria Math" panose="02040503050406030204" pitchFamily="18" charset="0"/>
                          </a:rPr>
                          <m:t>,</m:t>
                        </m:r>
                        <m:r>
                          <a:rPr lang="en-US" sz="2800" i="1">
                            <a:latin typeface="Cambria Math" panose="02040503050406030204" pitchFamily="18" charset="0"/>
                          </a:rPr>
                          <m:t>𝑤</m:t>
                        </m:r>
                      </m:e>
                    </m:d>
                    <m:r>
                      <a:rPr lang="en-US" sz="2800" i="1">
                        <a:latin typeface="Cambria Math" panose="02040503050406030204" pitchFamily="18" charset="0"/>
                      </a:rPr>
                      <m:t>=</m:t>
                    </m:r>
                    <m:nary>
                      <m:naryPr>
                        <m:chr m:val="∑"/>
                        <m:limLoc m:val="subSup"/>
                        <m:supHide m:val="on"/>
                        <m:ctrlPr>
                          <a:rPr lang="en-US" sz="2800" i="1">
                            <a:latin typeface="Cambria Math" panose="02040503050406030204" pitchFamily="18" charset="0"/>
                          </a:rPr>
                        </m:ctrlPr>
                      </m:naryPr>
                      <m:sub>
                        <m:r>
                          <m:rPr>
                            <m:brk m:alnAt="9"/>
                          </m:rP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sub>
                      <m:sup/>
                      <m:e>
                        <m:r>
                          <a:rPr lang="en-US" sz="2800" i="1">
                            <a:latin typeface="Cambria Math" panose="02040503050406030204" pitchFamily="18" charset="0"/>
                          </a:rPr>
                          <m:t>(</m:t>
                        </m:r>
                        <m:r>
                          <a:rPr lang="en-US" sz="2800" i="1">
                            <a:latin typeface="Cambria Math" panose="02040503050406030204" pitchFamily="18" charset="0"/>
                          </a:rPr>
                          <m:t>𝐼𝑛</m:t>
                        </m:r>
                        <m:d>
                          <m:dPr>
                            <m:begChr m:val="["/>
                            <m:endChr m:val="]"/>
                            <m:ctrlPr>
                              <a:rPr lang="en-US" sz="2800" i="1" smtClean="0">
                                <a:latin typeface="Cambria Math" panose="02040503050406030204" pitchFamily="18" charset="0"/>
                              </a:rPr>
                            </m:ctrlPr>
                          </m:dPr>
                          <m:e>
                            <m:r>
                              <a:rPr lang="en-US" sz="2800" i="1">
                                <a:latin typeface="Cambria Math" panose="02040503050406030204" pitchFamily="18" charset="0"/>
                              </a:rPr>
                              <m:t>𝑛</m:t>
                            </m:r>
                            <m:r>
                              <a:rPr lang="en-US" sz="2800" i="1">
                                <a:latin typeface="Cambria Math" panose="02040503050406030204" pitchFamily="18" charset="0"/>
                              </a:rPr>
                              <m:t>,</m:t>
                            </m:r>
                            <m:r>
                              <a:rPr lang="en-US" sz="2800" i="1">
                                <a:latin typeface="Cambria Math" panose="02040503050406030204" pitchFamily="18" charset="0"/>
                              </a:rPr>
                              <m:t>𝑐</m:t>
                            </m:r>
                            <m:r>
                              <a:rPr lang="en-US" sz="2800" i="1">
                                <a:latin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𝜎</m:t>
                            </m:r>
                            <m:r>
                              <a:rPr lang="en-US" sz="2800" i="1">
                                <a:latin typeface="Cambria Math" panose="02040503050406030204" pitchFamily="18" charset="0"/>
                              </a:rPr>
                              <m:t>h</m:t>
                            </m:r>
                            <m:r>
                              <a:rPr lang="en-US" sz="2800" i="1">
                                <a:latin typeface="Cambria Math" panose="02040503050406030204" pitchFamily="18" charset="0"/>
                              </a:rPr>
                              <m:t>+</m:t>
                            </m:r>
                            <m:r>
                              <a:rPr lang="en-US" sz="2800" i="1">
                                <a:latin typeface="Cambria Math" panose="02040503050406030204" pitchFamily="18" charset="0"/>
                              </a:rPr>
                              <m:t>𝑟</m:t>
                            </m:r>
                            <m:r>
                              <a:rPr lang="en-US" sz="2800" i="1">
                                <a:latin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𝜎</m:t>
                            </m:r>
                            <m:r>
                              <a:rPr lang="en-US" sz="2800" i="1">
                                <a:latin typeface="Cambria Math" panose="02040503050406030204" pitchFamily="18" charset="0"/>
                              </a:rPr>
                              <m:t>𝑤</m:t>
                            </m:r>
                            <m:r>
                              <a:rPr lang="en-US" sz="2800" i="1">
                                <a:latin typeface="Cambria Math" panose="02040503050406030204" pitchFamily="18" charset="0"/>
                              </a:rPr>
                              <m:t>+</m:t>
                            </m:r>
                            <m:r>
                              <a:rPr lang="en-US" sz="2800" i="1">
                                <a:latin typeface="Cambria Math" panose="02040503050406030204" pitchFamily="18" charset="0"/>
                              </a:rPr>
                              <m:t>𝑠</m:t>
                            </m:r>
                          </m:e>
                        </m:d>
                        <m:r>
                          <a:rPr lang="en-US" sz="2800" i="1">
                            <a:latin typeface="Cambria Math" panose="02040503050406030204" pitchFamily="18" charset="0"/>
                          </a:rPr>
                          <m:t>∗</m:t>
                        </m:r>
                        <m:r>
                          <a:rPr lang="en-US" sz="2800" i="1">
                            <a:latin typeface="Cambria Math" panose="02040503050406030204" pitchFamily="18" charset="0"/>
                          </a:rPr>
                          <m:t>𝐾𝑒𝑟</m:t>
                        </m:r>
                        <m:r>
                          <a:rPr lang="en-US" sz="2800" i="1">
                            <a:latin typeface="Cambria Math" panose="02040503050406030204" pitchFamily="18" charset="0"/>
                          </a:rPr>
                          <m:t>[</m:t>
                        </m:r>
                        <m:r>
                          <a:rPr lang="en-US" sz="2800" i="1">
                            <a:latin typeface="Cambria Math" panose="02040503050406030204" pitchFamily="18" charset="0"/>
                          </a:rPr>
                          <m:t>𝑘</m:t>
                        </m:r>
                        <m:r>
                          <a:rPr lang="en-US" sz="2800" i="1">
                            <a:latin typeface="Cambria Math" panose="02040503050406030204" pitchFamily="18" charset="0"/>
                          </a:rPr>
                          <m:t>,</m:t>
                        </m:r>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e>
                    </m:nary>
                    <m:r>
                      <a:rPr lang="en-US" sz="2800" i="1">
                        <a:latin typeface="Cambria Math" panose="02040503050406030204" pitchFamily="18" charset="0"/>
                      </a:rPr>
                      <m:t>]</m:t>
                    </m:r>
                  </m:oMath>
                </a14:m>
                <a:r>
                  <a:rPr lang="en-US" sz="2400" dirty="0"/>
                  <a:t>)</a:t>
                </a:r>
              </a:p>
              <a:p>
                <a:pPr marL="0" indent="0" algn="ctr">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𝑠</m:t>
                          </m:r>
                        </m:sub>
                      </m:sSub>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𝑤</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h</m:t>
                          </m:r>
                        </m:sub>
                      </m:sSub>
                    </m:oMath>
                  </m:oMathPara>
                </a14:m>
                <a:endParaRPr lang="en-US" sz="2400" dirty="0"/>
              </a:p>
              <a:p>
                <a:r>
                  <a:rPr lang="en-US" sz="3200" dirty="0"/>
                  <a:t>Design communication-efficient distributed algorithm for Conv2d</a:t>
                </a:r>
              </a:p>
              <a:p>
                <a:pPr lvl="1"/>
                <a:r>
                  <a:rPr lang="en-US" sz="2720" dirty="0"/>
                  <a:t>P-processor cluster</a:t>
                </a:r>
              </a:p>
              <a:p>
                <a:pPr lvl="1"/>
                <a:r>
                  <a:rPr lang="en-US" sz="2720" dirty="0"/>
                  <a:t>M words local memory at each processor</a:t>
                </a:r>
              </a:p>
              <a:p>
                <a:r>
                  <a:rPr lang="en-US" sz="3200" dirty="0"/>
                  <a:t>Illustration of main ideas using Matrix Multiplication</a:t>
                </a:r>
              </a:p>
              <a:p>
                <a:pPr marL="0" indent="0" algn="ctr">
                  <a:buNone/>
                </a:pPr>
                <a14:m>
                  <m:oMath xmlns:m="http://schemas.openxmlformats.org/officeDocument/2006/math">
                    <m:r>
                      <a:rPr lang="en-US" sz="2800" b="0" i="1" smtClean="0">
                        <a:latin typeface="Cambria Math" panose="02040503050406030204" pitchFamily="18" charset="0"/>
                      </a:rPr>
                      <m:t>𝐶</m:t>
                    </m:r>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r>
                      <a:rPr lang="en-US" sz="2800" b="0" i="1" smtClean="0">
                        <a:latin typeface="Cambria Math" panose="02040503050406030204" pitchFamily="18" charset="0"/>
                      </a:rPr>
                      <m:t>]=</m:t>
                    </m:r>
                    <m:nary>
                      <m:naryPr>
                        <m:chr m:val="∑"/>
                        <m:limLoc m:val="subSup"/>
                        <m:supHide m:val="on"/>
                        <m:ctrlPr>
                          <a:rPr lang="en-US" sz="2800" i="1">
                            <a:latin typeface="Cambria Math" panose="02040503050406030204" pitchFamily="18" charset="0"/>
                          </a:rPr>
                        </m:ctrlPr>
                      </m:naryPr>
                      <m:sub>
                        <m:r>
                          <m:rPr>
                            <m:brk m:alnAt="1"/>
                          </m:rPr>
                          <a:rPr lang="en-US" sz="2800" b="0" i="1" smtClean="0">
                            <a:latin typeface="Cambria Math" panose="02040503050406030204" pitchFamily="18" charset="0"/>
                          </a:rPr>
                          <m:t>𝑘</m:t>
                        </m:r>
                      </m:sub>
                      <m:sup/>
                      <m:e>
                        <m:r>
                          <a:rPr lang="en-US" sz="2800" i="1">
                            <a:latin typeface="Cambria Math" panose="02040503050406030204" pitchFamily="18" charset="0"/>
                          </a:rPr>
                          <m:t>(</m:t>
                        </m:r>
                        <m:r>
                          <a:rPr lang="en-US" sz="2800" b="0" i="1" smtClean="0">
                            <a:latin typeface="Cambria Math" panose="02040503050406030204" pitchFamily="18" charset="0"/>
                          </a:rPr>
                          <m:t>𝐴</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𝑘</m:t>
                            </m:r>
                          </m:e>
                        </m:d>
                        <m:r>
                          <a:rPr lang="en-US" sz="2800" b="0" i="1" smtClean="0">
                            <a:latin typeface="Cambria Math" panose="02040503050406030204" pitchFamily="18" charset="0"/>
                          </a:rPr>
                          <m:t>∗</m:t>
                        </m:r>
                        <m:r>
                          <a:rPr lang="en-US" sz="2800" b="0" i="1" smtClean="0">
                            <a:latin typeface="Cambria Math" panose="02040503050406030204" pitchFamily="18" charset="0"/>
                          </a:rPr>
                          <m:t>𝐵</m:t>
                        </m:r>
                        <m:r>
                          <a:rPr lang="en-US" sz="2800" i="1">
                            <a:latin typeface="Cambria Math" panose="02040503050406030204" pitchFamily="18" charset="0"/>
                          </a:rPr>
                          <m:t>[</m:t>
                        </m:r>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𝑗</m:t>
                        </m:r>
                      </m:e>
                    </m:nary>
                    <m:r>
                      <a:rPr lang="en-US" sz="2800" i="1">
                        <a:latin typeface="Cambria Math" panose="02040503050406030204" pitchFamily="18" charset="0"/>
                      </a:rPr>
                      <m:t>]</m:t>
                    </m:r>
                  </m:oMath>
                </a14:m>
                <a:r>
                  <a:rPr lang="en-US" sz="2400" dirty="0"/>
                  <a:t>)</a:t>
                </a:r>
              </a:p>
              <a:p>
                <a:endParaRPr lang="en-US" sz="3600" dirty="0"/>
              </a:p>
            </p:txBody>
          </p:sp>
        </mc:Choice>
        <mc:Fallback xmlns="">
          <p:sp>
            <p:nvSpPr>
              <p:cNvPr id="3" name="Content Placeholder 2">
                <a:extLst>
                  <a:ext uri="{FF2B5EF4-FFF2-40B4-BE49-F238E27FC236}">
                    <a16:creationId xmlns:a16="http://schemas.microsoft.com/office/drawing/2014/main" id="{51009831-37CE-1C46-9517-AFF9D2F46144}"/>
                  </a:ext>
                </a:extLst>
              </p:cNvPr>
              <p:cNvSpPr>
                <a:spLocks noGrp="1" noRot="1" noChangeAspect="1" noMove="1" noResize="1" noEditPoints="1" noAdjustHandles="1" noChangeArrowheads="1" noChangeShapeType="1" noTextEdit="1"/>
              </p:cNvSpPr>
              <p:nvPr>
                <p:ph sz="half" idx="1"/>
              </p:nvPr>
            </p:nvSpPr>
            <p:spPr>
              <a:xfrm>
                <a:off x="214131" y="1935023"/>
                <a:ext cx="10544537" cy="5350804"/>
              </a:xfrm>
              <a:blipFill>
                <a:blip r:embed="rId3"/>
                <a:stretch>
                  <a:fillRect l="-1442" t="-1659" r="-721" b="-6398"/>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D6A47035-9EDE-DA43-B647-6EA97CF64F0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7B2BF43B-D9AA-A943-B08E-5A65E7A4AAAF}"/>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1A6F5185-7D0D-CE4A-AC32-2AD85B6C5155}"/>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FCBD30C7-B32F-844F-BCA0-68D71CFB19EB}"/>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38268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B541-175F-B046-AE97-458CDB99C3A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0A9DE14-D9B8-4A40-BC1C-B6241116EA30}"/>
              </a:ext>
            </a:extLst>
          </p:cNvPr>
          <p:cNvSpPr>
            <a:spLocks noGrp="1"/>
          </p:cNvSpPr>
          <p:nvPr>
            <p:ph sz="half" idx="1"/>
          </p:nvPr>
        </p:nvSpPr>
        <p:spPr>
          <a:xfrm>
            <a:off x="828676" y="1387713"/>
            <a:ext cx="6693288" cy="5713072"/>
          </a:xfrm>
        </p:spPr>
        <p:txBody>
          <a:bodyPr/>
          <a:lstStyle/>
          <a:p>
            <a:r>
              <a:rPr lang="en-US" dirty="0"/>
              <a:t>2-level tiling view of parallel algorithm on global memory</a:t>
            </a:r>
          </a:p>
          <a:p>
            <a:pPr lvl="1"/>
            <a:r>
              <a:rPr lang="en-US" dirty="0"/>
              <a:t>Define N, W, T</a:t>
            </a:r>
          </a:p>
          <a:p>
            <a:r>
              <a:rPr lang="en-US" dirty="0"/>
              <a:t>Tile size optimization problem construction under global memory assumption</a:t>
            </a:r>
          </a:p>
          <a:p>
            <a:pPr lvl="1"/>
            <a:r>
              <a:rPr lang="en-US" dirty="0"/>
              <a:t>Find W, T to reduce communication</a:t>
            </a:r>
          </a:p>
          <a:p>
            <a:r>
              <a:rPr lang="en-US" dirty="0"/>
              <a:t>Design distributed memory algorithm from the efficient global-memory solution</a:t>
            </a:r>
          </a:p>
        </p:txBody>
      </p:sp>
      <p:sp>
        <p:nvSpPr>
          <p:cNvPr id="4" name="Text Placeholder 3">
            <a:extLst>
              <a:ext uri="{FF2B5EF4-FFF2-40B4-BE49-F238E27FC236}">
                <a16:creationId xmlns:a16="http://schemas.microsoft.com/office/drawing/2014/main" id="{BABD9DB1-A502-C645-BAD6-726495D6A637}"/>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C5EE7153-E0FE-1F48-8FD4-DE7990121CEC}"/>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0A0CEF82-CA05-CE44-B8E0-BEF48C3DDAF4}"/>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49111F15-2AFC-974F-A9A7-676DC1276E10}"/>
              </a:ext>
            </a:extLst>
          </p:cNvPr>
          <p:cNvSpPr>
            <a:spLocks noGrp="1"/>
          </p:cNvSpPr>
          <p:nvPr>
            <p:ph type="body" sz="quarter" idx="16"/>
          </p:nvPr>
        </p:nvSpPr>
        <p:spPr/>
        <p:txBody>
          <a:bodyPr/>
          <a:lstStyle/>
          <a:p>
            <a:endParaRPr lang="en-US"/>
          </a:p>
        </p:txBody>
      </p:sp>
      <p:sp>
        <p:nvSpPr>
          <p:cNvPr id="11" name="Cube 10">
            <a:extLst>
              <a:ext uri="{FF2B5EF4-FFF2-40B4-BE49-F238E27FC236}">
                <a16:creationId xmlns:a16="http://schemas.microsoft.com/office/drawing/2014/main" id="{5A470603-63E4-1F4A-8635-E24D61F3730B}"/>
              </a:ext>
            </a:extLst>
          </p:cNvPr>
          <p:cNvSpPr/>
          <p:nvPr/>
        </p:nvSpPr>
        <p:spPr>
          <a:xfrm>
            <a:off x="8186720" y="5449638"/>
            <a:ext cx="1343547" cy="1069813"/>
          </a:xfrm>
          <a:prstGeom prst="cube">
            <a:avLst/>
          </a:prstGeom>
          <a:solidFill>
            <a:schemeClr val="accent6"/>
          </a:solid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
        <p:nvSpPr>
          <p:cNvPr id="18" name="TextBox 17">
            <a:extLst>
              <a:ext uri="{FF2B5EF4-FFF2-40B4-BE49-F238E27FC236}">
                <a16:creationId xmlns:a16="http://schemas.microsoft.com/office/drawing/2014/main" id="{F4108EF7-43FF-A141-A41A-D9DFF78F5FC5}"/>
              </a:ext>
            </a:extLst>
          </p:cNvPr>
          <p:cNvSpPr txBox="1"/>
          <p:nvPr/>
        </p:nvSpPr>
        <p:spPr>
          <a:xfrm>
            <a:off x="8013999" y="2884456"/>
            <a:ext cx="2282035" cy="461665"/>
          </a:xfrm>
          <a:prstGeom prst="rect">
            <a:avLst/>
          </a:prstGeom>
          <a:noFill/>
        </p:spPr>
        <p:txBody>
          <a:bodyPr wrap="none" rtlCol="0">
            <a:spAutoFit/>
          </a:bodyPr>
          <a:lstStyle/>
          <a:p>
            <a:r>
              <a:rPr lang="en-US" sz="2400" dirty="0"/>
              <a:t>Problem range N</a:t>
            </a:r>
          </a:p>
        </p:txBody>
      </p:sp>
      <p:sp>
        <p:nvSpPr>
          <p:cNvPr id="20" name="TextBox 19">
            <a:extLst>
              <a:ext uri="{FF2B5EF4-FFF2-40B4-BE49-F238E27FC236}">
                <a16:creationId xmlns:a16="http://schemas.microsoft.com/office/drawing/2014/main" id="{5FE0CDE5-1220-C94D-9701-320F92A529B1}"/>
              </a:ext>
            </a:extLst>
          </p:cNvPr>
          <p:cNvSpPr txBox="1"/>
          <p:nvPr/>
        </p:nvSpPr>
        <p:spPr>
          <a:xfrm>
            <a:off x="8327320" y="5782097"/>
            <a:ext cx="939681" cy="830997"/>
          </a:xfrm>
          <a:prstGeom prst="rect">
            <a:avLst/>
          </a:prstGeom>
          <a:noFill/>
        </p:spPr>
        <p:txBody>
          <a:bodyPr wrap="none" rtlCol="0">
            <a:spAutoFit/>
          </a:bodyPr>
          <a:lstStyle/>
          <a:p>
            <a:r>
              <a:rPr lang="en-US" sz="2400" dirty="0"/>
              <a:t>Local</a:t>
            </a:r>
          </a:p>
          <a:p>
            <a:r>
              <a:rPr lang="en-US" sz="2400" dirty="0"/>
              <a:t> tile T </a:t>
            </a:r>
          </a:p>
        </p:txBody>
      </p:sp>
      <p:sp>
        <p:nvSpPr>
          <p:cNvPr id="15" name="Cube 14">
            <a:extLst>
              <a:ext uri="{FF2B5EF4-FFF2-40B4-BE49-F238E27FC236}">
                <a16:creationId xmlns:a16="http://schemas.microsoft.com/office/drawing/2014/main" id="{D4177277-1D58-5F40-874B-D51289CE5582}"/>
              </a:ext>
            </a:extLst>
          </p:cNvPr>
          <p:cNvSpPr/>
          <p:nvPr/>
        </p:nvSpPr>
        <p:spPr>
          <a:xfrm>
            <a:off x="8169968" y="5261609"/>
            <a:ext cx="2031925" cy="1946113"/>
          </a:xfrm>
          <a:prstGeom prst="cube">
            <a:avLst/>
          </a:prstGeom>
          <a:noFill/>
          <a:ln w="571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6" name="TextBox 15">
            <a:extLst>
              <a:ext uri="{FF2B5EF4-FFF2-40B4-BE49-F238E27FC236}">
                <a16:creationId xmlns:a16="http://schemas.microsoft.com/office/drawing/2014/main" id="{99D26862-9A59-F54C-8144-51E260B83261}"/>
              </a:ext>
            </a:extLst>
          </p:cNvPr>
          <p:cNvSpPr txBox="1"/>
          <p:nvPr/>
        </p:nvSpPr>
        <p:spPr>
          <a:xfrm>
            <a:off x="8313113" y="6509828"/>
            <a:ext cx="1309974" cy="830997"/>
          </a:xfrm>
          <a:prstGeom prst="rect">
            <a:avLst/>
          </a:prstGeom>
          <a:noFill/>
        </p:spPr>
        <p:txBody>
          <a:bodyPr wrap="none" rtlCol="0">
            <a:spAutoFit/>
          </a:bodyPr>
          <a:lstStyle/>
          <a:p>
            <a:r>
              <a:rPr lang="en-US" sz="2400" dirty="0"/>
              <a:t>P0 work</a:t>
            </a:r>
          </a:p>
          <a:p>
            <a:r>
              <a:rPr lang="en-US" sz="2400" dirty="0"/>
              <a:t> space W</a:t>
            </a:r>
          </a:p>
        </p:txBody>
      </p:sp>
      <p:sp>
        <p:nvSpPr>
          <p:cNvPr id="34" name="Cube 33">
            <a:extLst>
              <a:ext uri="{FF2B5EF4-FFF2-40B4-BE49-F238E27FC236}">
                <a16:creationId xmlns:a16="http://schemas.microsoft.com/office/drawing/2014/main" id="{CBE7049B-C9DA-0B44-8C48-E66C9B389B4C}"/>
              </a:ext>
            </a:extLst>
          </p:cNvPr>
          <p:cNvSpPr/>
          <p:nvPr/>
        </p:nvSpPr>
        <p:spPr>
          <a:xfrm>
            <a:off x="7830163" y="1019537"/>
            <a:ext cx="1203611" cy="973057"/>
          </a:xfrm>
          <a:prstGeom prst="cube">
            <a:avLst/>
          </a:prstGeom>
          <a:noFill/>
          <a:ln w="571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5" name="Cube 34">
            <a:extLst>
              <a:ext uri="{FF2B5EF4-FFF2-40B4-BE49-F238E27FC236}">
                <a16:creationId xmlns:a16="http://schemas.microsoft.com/office/drawing/2014/main" id="{1E675063-0A83-454E-B156-A999C24650C6}"/>
              </a:ext>
            </a:extLst>
          </p:cNvPr>
          <p:cNvSpPr/>
          <p:nvPr/>
        </p:nvSpPr>
        <p:spPr>
          <a:xfrm>
            <a:off x="8820541" y="1019537"/>
            <a:ext cx="1203611" cy="973057"/>
          </a:xfrm>
          <a:prstGeom prst="cube">
            <a:avLst/>
          </a:prstGeom>
          <a:noFill/>
          <a:ln w="571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6" name="Cube 35">
            <a:extLst>
              <a:ext uri="{FF2B5EF4-FFF2-40B4-BE49-F238E27FC236}">
                <a16:creationId xmlns:a16="http://schemas.microsoft.com/office/drawing/2014/main" id="{23581361-BDAE-3F49-B499-6598C487B6A6}"/>
              </a:ext>
            </a:extLst>
          </p:cNvPr>
          <p:cNvSpPr/>
          <p:nvPr/>
        </p:nvSpPr>
        <p:spPr>
          <a:xfrm>
            <a:off x="7830163" y="1798096"/>
            <a:ext cx="1203611" cy="973057"/>
          </a:xfrm>
          <a:prstGeom prst="cube">
            <a:avLst/>
          </a:prstGeom>
          <a:noFill/>
          <a:ln w="571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7" name="Cube 36">
            <a:extLst>
              <a:ext uri="{FF2B5EF4-FFF2-40B4-BE49-F238E27FC236}">
                <a16:creationId xmlns:a16="http://schemas.microsoft.com/office/drawing/2014/main" id="{1771FE10-061D-9E41-A4C5-EEEC1046D393}"/>
              </a:ext>
            </a:extLst>
          </p:cNvPr>
          <p:cNvSpPr/>
          <p:nvPr/>
        </p:nvSpPr>
        <p:spPr>
          <a:xfrm>
            <a:off x="8820541" y="1798096"/>
            <a:ext cx="1203611" cy="973057"/>
          </a:xfrm>
          <a:prstGeom prst="cube">
            <a:avLst/>
          </a:prstGeom>
          <a:noFill/>
          <a:ln w="571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TextBox 7">
            <a:extLst>
              <a:ext uri="{FF2B5EF4-FFF2-40B4-BE49-F238E27FC236}">
                <a16:creationId xmlns:a16="http://schemas.microsoft.com/office/drawing/2014/main" id="{AD3E7CD2-82AD-844B-8996-391C6A74D90A}"/>
              </a:ext>
            </a:extLst>
          </p:cNvPr>
          <p:cNvSpPr txBox="1"/>
          <p:nvPr/>
        </p:nvSpPr>
        <p:spPr>
          <a:xfrm>
            <a:off x="8013599" y="1412231"/>
            <a:ext cx="562975" cy="535531"/>
          </a:xfrm>
          <a:prstGeom prst="rect">
            <a:avLst/>
          </a:prstGeom>
          <a:noFill/>
        </p:spPr>
        <p:txBody>
          <a:bodyPr wrap="none" rtlCol="0">
            <a:spAutoFit/>
          </a:bodyPr>
          <a:lstStyle/>
          <a:p>
            <a:r>
              <a:rPr lang="en-US" dirty="0"/>
              <a:t>P0</a:t>
            </a:r>
          </a:p>
        </p:txBody>
      </p:sp>
      <p:sp>
        <p:nvSpPr>
          <p:cNvPr id="38" name="TextBox 37">
            <a:extLst>
              <a:ext uri="{FF2B5EF4-FFF2-40B4-BE49-F238E27FC236}">
                <a16:creationId xmlns:a16="http://schemas.microsoft.com/office/drawing/2014/main" id="{6E8D3D9E-B59C-4443-A597-5A54DBB04635}"/>
              </a:ext>
            </a:extLst>
          </p:cNvPr>
          <p:cNvSpPr txBox="1"/>
          <p:nvPr/>
        </p:nvSpPr>
        <p:spPr>
          <a:xfrm>
            <a:off x="9003977" y="1364536"/>
            <a:ext cx="562975" cy="535531"/>
          </a:xfrm>
          <a:prstGeom prst="rect">
            <a:avLst/>
          </a:prstGeom>
          <a:noFill/>
        </p:spPr>
        <p:txBody>
          <a:bodyPr wrap="none" rtlCol="0">
            <a:spAutoFit/>
          </a:bodyPr>
          <a:lstStyle/>
          <a:p>
            <a:r>
              <a:rPr lang="en-US" dirty="0"/>
              <a:t>P1</a:t>
            </a:r>
          </a:p>
        </p:txBody>
      </p:sp>
      <p:sp>
        <p:nvSpPr>
          <p:cNvPr id="39" name="TextBox 38">
            <a:extLst>
              <a:ext uri="{FF2B5EF4-FFF2-40B4-BE49-F238E27FC236}">
                <a16:creationId xmlns:a16="http://schemas.microsoft.com/office/drawing/2014/main" id="{ADF2E2D3-A193-C840-B3AF-6E6190C0ECB7}"/>
              </a:ext>
            </a:extLst>
          </p:cNvPr>
          <p:cNvSpPr txBox="1"/>
          <p:nvPr/>
        </p:nvSpPr>
        <p:spPr>
          <a:xfrm>
            <a:off x="8052287" y="2154171"/>
            <a:ext cx="562975" cy="535531"/>
          </a:xfrm>
          <a:prstGeom prst="rect">
            <a:avLst/>
          </a:prstGeom>
          <a:noFill/>
        </p:spPr>
        <p:txBody>
          <a:bodyPr wrap="none" rtlCol="0">
            <a:spAutoFit/>
          </a:bodyPr>
          <a:lstStyle/>
          <a:p>
            <a:r>
              <a:rPr lang="en-US" dirty="0"/>
              <a:t>P2</a:t>
            </a:r>
          </a:p>
        </p:txBody>
      </p:sp>
      <p:sp>
        <p:nvSpPr>
          <p:cNvPr id="40" name="TextBox 39">
            <a:extLst>
              <a:ext uri="{FF2B5EF4-FFF2-40B4-BE49-F238E27FC236}">
                <a16:creationId xmlns:a16="http://schemas.microsoft.com/office/drawing/2014/main" id="{DA9E5296-2A65-3742-8463-C3A2F6FAAD0C}"/>
              </a:ext>
            </a:extLst>
          </p:cNvPr>
          <p:cNvSpPr txBox="1"/>
          <p:nvPr/>
        </p:nvSpPr>
        <p:spPr>
          <a:xfrm>
            <a:off x="9033773" y="2173315"/>
            <a:ext cx="562975" cy="535531"/>
          </a:xfrm>
          <a:prstGeom prst="rect">
            <a:avLst/>
          </a:prstGeom>
          <a:noFill/>
        </p:spPr>
        <p:txBody>
          <a:bodyPr wrap="none" rtlCol="0">
            <a:spAutoFit/>
          </a:bodyPr>
          <a:lstStyle/>
          <a:p>
            <a:r>
              <a:rPr lang="en-US" dirty="0"/>
              <a:t>P3</a:t>
            </a:r>
          </a:p>
        </p:txBody>
      </p:sp>
      <p:sp>
        <p:nvSpPr>
          <p:cNvPr id="41" name="Cube 40">
            <a:extLst>
              <a:ext uri="{FF2B5EF4-FFF2-40B4-BE49-F238E27FC236}">
                <a16:creationId xmlns:a16="http://schemas.microsoft.com/office/drawing/2014/main" id="{655326CF-607F-C743-94F7-8E4A2A27484F}"/>
              </a:ext>
            </a:extLst>
          </p:cNvPr>
          <p:cNvSpPr/>
          <p:nvPr/>
        </p:nvSpPr>
        <p:spPr>
          <a:xfrm>
            <a:off x="7830163" y="727506"/>
            <a:ext cx="2465471" cy="2043647"/>
          </a:xfrm>
          <a:prstGeom prst="cub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TextBox 12">
            <a:extLst>
              <a:ext uri="{FF2B5EF4-FFF2-40B4-BE49-F238E27FC236}">
                <a16:creationId xmlns:a16="http://schemas.microsoft.com/office/drawing/2014/main" id="{B568F4D9-DFBE-F348-A14E-267B48BE46CB}"/>
              </a:ext>
            </a:extLst>
          </p:cNvPr>
          <p:cNvSpPr txBox="1"/>
          <p:nvPr/>
        </p:nvSpPr>
        <p:spPr>
          <a:xfrm>
            <a:off x="9566952" y="4645818"/>
            <a:ext cx="877163" cy="461665"/>
          </a:xfrm>
          <a:prstGeom prst="rect">
            <a:avLst/>
          </a:prstGeom>
          <a:noFill/>
        </p:spPr>
        <p:txBody>
          <a:bodyPr wrap="none" rtlCol="0">
            <a:spAutoFit/>
          </a:bodyPr>
          <a:lstStyle/>
          <a:p>
            <a:r>
              <a:rPr lang="en-US" sz="2400" dirty="0"/>
              <a:t>A Tile</a:t>
            </a:r>
          </a:p>
        </p:txBody>
      </p:sp>
      <p:cxnSp>
        <p:nvCxnSpPr>
          <p:cNvPr id="43" name="Straight Connector 42">
            <a:extLst>
              <a:ext uri="{FF2B5EF4-FFF2-40B4-BE49-F238E27FC236}">
                <a16:creationId xmlns:a16="http://schemas.microsoft.com/office/drawing/2014/main" id="{5F64DDF5-D1B1-BC48-8421-4C290CD31D6F}"/>
              </a:ext>
            </a:extLst>
          </p:cNvPr>
          <p:cNvCxnSpPr>
            <a:cxnSpLocks/>
            <a:stCxn id="13" idx="2"/>
          </p:cNvCxnSpPr>
          <p:nvPr/>
        </p:nvCxnSpPr>
        <p:spPr>
          <a:xfrm flipH="1">
            <a:off x="9446038" y="5107483"/>
            <a:ext cx="559496" cy="1036153"/>
          </a:xfrm>
          <a:prstGeom prst="line">
            <a:avLst/>
          </a:prstGeom>
        </p:spPr>
        <p:style>
          <a:lnRef idx="2">
            <a:schemeClr val="dk1"/>
          </a:lnRef>
          <a:fillRef idx="0">
            <a:schemeClr val="dk1"/>
          </a:fillRef>
          <a:effectRef idx="1">
            <a:schemeClr val="dk1"/>
          </a:effectRef>
          <a:fontRef idx="minor">
            <a:schemeClr val="tx1"/>
          </a:fontRef>
        </p:style>
      </p:cxnSp>
      <p:sp>
        <p:nvSpPr>
          <p:cNvPr id="44" name="TextBox 43">
            <a:extLst>
              <a:ext uri="{FF2B5EF4-FFF2-40B4-BE49-F238E27FC236}">
                <a16:creationId xmlns:a16="http://schemas.microsoft.com/office/drawing/2014/main" id="{9FEC3670-F561-CD47-9AE2-E2BA84F54129}"/>
              </a:ext>
            </a:extLst>
          </p:cNvPr>
          <p:cNvSpPr txBox="1"/>
          <p:nvPr/>
        </p:nvSpPr>
        <p:spPr>
          <a:xfrm>
            <a:off x="8521972" y="4645818"/>
            <a:ext cx="865943" cy="461665"/>
          </a:xfrm>
          <a:prstGeom prst="rect">
            <a:avLst/>
          </a:prstGeom>
          <a:noFill/>
        </p:spPr>
        <p:txBody>
          <a:bodyPr wrap="none" rtlCol="0">
            <a:spAutoFit/>
          </a:bodyPr>
          <a:lstStyle/>
          <a:p>
            <a:r>
              <a:rPr lang="en-US" sz="2400" dirty="0"/>
              <a:t>B Tile</a:t>
            </a:r>
          </a:p>
        </p:txBody>
      </p:sp>
      <p:cxnSp>
        <p:nvCxnSpPr>
          <p:cNvPr id="45" name="Straight Connector 44">
            <a:extLst>
              <a:ext uri="{FF2B5EF4-FFF2-40B4-BE49-F238E27FC236}">
                <a16:creationId xmlns:a16="http://schemas.microsoft.com/office/drawing/2014/main" id="{5EEC2BDE-890A-D649-881D-4F757088D68B}"/>
              </a:ext>
            </a:extLst>
          </p:cNvPr>
          <p:cNvCxnSpPr>
            <a:cxnSpLocks/>
            <a:stCxn id="44" idx="2"/>
          </p:cNvCxnSpPr>
          <p:nvPr/>
        </p:nvCxnSpPr>
        <p:spPr>
          <a:xfrm flipH="1">
            <a:off x="8881286" y="5107483"/>
            <a:ext cx="73658" cy="496899"/>
          </a:xfrm>
          <a:prstGeom prst="line">
            <a:avLst/>
          </a:prstGeom>
        </p:spPr>
        <p:style>
          <a:lnRef idx="2">
            <a:schemeClr val="dk1"/>
          </a:lnRef>
          <a:fillRef idx="0">
            <a:schemeClr val="dk1"/>
          </a:fillRef>
          <a:effectRef idx="1">
            <a:schemeClr val="dk1"/>
          </a:effectRef>
          <a:fontRef idx="minor">
            <a:schemeClr val="tx1"/>
          </a:fontRef>
        </p:style>
      </p:cxnSp>
      <p:sp>
        <p:nvSpPr>
          <p:cNvPr id="47" name="TextBox 46">
            <a:extLst>
              <a:ext uri="{FF2B5EF4-FFF2-40B4-BE49-F238E27FC236}">
                <a16:creationId xmlns:a16="http://schemas.microsoft.com/office/drawing/2014/main" id="{E32B95B8-C7AE-1E4A-BB42-6FFBCE2317DC}"/>
              </a:ext>
            </a:extLst>
          </p:cNvPr>
          <p:cNvSpPr txBox="1"/>
          <p:nvPr/>
        </p:nvSpPr>
        <p:spPr>
          <a:xfrm>
            <a:off x="7636932" y="4718116"/>
            <a:ext cx="862737" cy="461665"/>
          </a:xfrm>
          <a:prstGeom prst="rect">
            <a:avLst/>
          </a:prstGeom>
          <a:noFill/>
        </p:spPr>
        <p:txBody>
          <a:bodyPr wrap="none" rtlCol="0">
            <a:spAutoFit/>
          </a:bodyPr>
          <a:lstStyle/>
          <a:p>
            <a:r>
              <a:rPr lang="en-US" sz="2400" dirty="0"/>
              <a:t>C Tile</a:t>
            </a:r>
          </a:p>
        </p:txBody>
      </p:sp>
      <p:cxnSp>
        <p:nvCxnSpPr>
          <p:cNvPr id="48" name="Straight Connector 47">
            <a:extLst>
              <a:ext uri="{FF2B5EF4-FFF2-40B4-BE49-F238E27FC236}">
                <a16:creationId xmlns:a16="http://schemas.microsoft.com/office/drawing/2014/main" id="{FE8DD9E2-C578-C049-B9F5-0F3864D6728F}"/>
              </a:ext>
            </a:extLst>
          </p:cNvPr>
          <p:cNvCxnSpPr>
            <a:cxnSpLocks/>
            <a:stCxn id="47" idx="2"/>
            <a:endCxn id="20" idx="1"/>
          </p:cNvCxnSpPr>
          <p:nvPr/>
        </p:nvCxnSpPr>
        <p:spPr>
          <a:xfrm>
            <a:off x="8068301" y="5179781"/>
            <a:ext cx="259019" cy="1017815"/>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94E056A-BA93-744D-ACEC-F67543DB5FD3}"/>
                  </a:ext>
                </a:extLst>
              </p:cNvPr>
              <p:cNvSpPr txBox="1"/>
              <p:nvPr/>
            </p:nvSpPr>
            <p:spPr>
              <a:xfrm>
                <a:off x="7144443" y="3767574"/>
                <a:ext cx="3828357" cy="459228"/>
              </a:xfrm>
              <a:prstGeom prst="rect">
                <a:avLst/>
              </a:prstGeom>
              <a:noFill/>
            </p:spPr>
            <p:txBody>
              <a:bodyPr wrap="none" rtlCol="0">
                <a:spAutoFit/>
              </a:bodyPr>
              <a:lstStyle/>
              <a:p>
                <a:pPr algn="ctr"/>
                <a14:m>
                  <m:oMath xmlns:m="http://schemas.openxmlformats.org/officeDocument/2006/math">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m:t>
                    </m:r>
                    <m:nary>
                      <m:naryPr>
                        <m:chr m:val="∑"/>
                        <m:limLoc m:val="subSup"/>
                        <m:supHide m:val="on"/>
                        <m:ctrlPr>
                          <a:rPr lang="en-US" sz="2400" i="1">
                            <a:latin typeface="Cambria Math" panose="02040503050406030204" pitchFamily="18" charset="0"/>
                          </a:rPr>
                        </m:ctrlPr>
                      </m:naryPr>
                      <m:sub>
                        <m:r>
                          <m:rPr>
                            <m:brk m:alnAt="1"/>
                          </m:rPr>
                          <a:rPr lang="en-US" sz="2400" i="1">
                            <a:latin typeface="Cambria Math" panose="02040503050406030204" pitchFamily="18" charset="0"/>
                          </a:rPr>
                          <m:t>𝑘</m:t>
                        </m:r>
                      </m:sub>
                      <m:sup/>
                      <m:e>
                        <m:r>
                          <a:rPr lang="en-US" sz="2400" i="1">
                            <a:latin typeface="Cambria Math" panose="02040503050406030204" pitchFamily="18" charset="0"/>
                          </a:rPr>
                          <m:t>(</m:t>
                        </m:r>
                        <m:r>
                          <a:rPr lang="en-US" sz="2400" i="1">
                            <a:latin typeface="Cambria Math" panose="02040503050406030204" pitchFamily="18" charset="0"/>
                          </a:rPr>
                          <m:t>𝐴</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𝑘</m:t>
                            </m:r>
                          </m:e>
                        </m:d>
                        <m:r>
                          <a:rPr lang="en-US" sz="2400" i="1">
                            <a:latin typeface="Cambria Math" panose="02040503050406030204" pitchFamily="18" charset="0"/>
                          </a:rPr>
                          <m:t>∗</m:t>
                        </m:r>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𝑗</m:t>
                        </m:r>
                      </m:e>
                    </m:nary>
                    <m:r>
                      <a:rPr lang="en-US" sz="2400" i="1">
                        <a:latin typeface="Cambria Math" panose="02040503050406030204" pitchFamily="18" charset="0"/>
                      </a:rPr>
                      <m:t>]</m:t>
                    </m:r>
                  </m:oMath>
                </a14:m>
                <a:r>
                  <a:rPr lang="en-US" sz="2000" dirty="0"/>
                  <a:t>)</a:t>
                </a:r>
              </a:p>
            </p:txBody>
          </p:sp>
        </mc:Choice>
        <mc:Fallback xmlns="">
          <p:sp>
            <p:nvSpPr>
              <p:cNvPr id="55" name="TextBox 54">
                <a:extLst>
                  <a:ext uri="{FF2B5EF4-FFF2-40B4-BE49-F238E27FC236}">
                    <a16:creationId xmlns:a16="http://schemas.microsoft.com/office/drawing/2014/main" id="{394E056A-BA93-744D-ACEC-F67543DB5FD3}"/>
                  </a:ext>
                </a:extLst>
              </p:cNvPr>
              <p:cNvSpPr txBox="1">
                <a:spLocks noRot="1" noChangeAspect="1" noMove="1" noResize="1" noEditPoints="1" noAdjustHandles="1" noChangeArrowheads="1" noChangeShapeType="1" noTextEdit="1"/>
              </p:cNvSpPr>
              <p:nvPr/>
            </p:nvSpPr>
            <p:spPr>
              <a:xfrm>
                <a:off x="7144443" y="3767574"/>
                <a:ext cx="3828357" cy="459228"/>
              </a:xfrm>
              <a:prstGeom prst="rect">
                <a:avLst/>
              </a:prstGeom>
              <a:blipFill>
                <a:blip r:embed="rId5"/>
                <a:stretch>
                  <a:fillRect t="-124324" r="-990" b="-194595"/>
                </a:stretch>
              </a:blipFill>
            </p:spPr>
            <p:txBody>
              <a:bodyPr/>
              <a:lstStyle/>
              <a:p>
                <a:r>
                  <a:rPr lang="en-US">
                    <a:noFill/>
                  </a:rPr>
                  <a:t> </a:t>
                </a:r>
              </a:p>
            </p:txBody>
          </p:sp>
        </mc:Fallback>
      </mc:AlternateContent>
    </p:spTree>
    <p:extLst>
      <p:ext uri="{BB962C8B-B14F-4D97-AF65-F5344CB8AC3E}">
        <p14:creationId xmlns:p14="http://schemas.microsoft.com/office/powerpoint/2010/main" val="275833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BC9B-ECCD-1D41-B71C-F4456DD2B2CE}"/>
              </a:ext>
            </a:extLst>
          </p:cNvPr>
          <p:cNvSpPr>
            <a:spLocks noGrp="1"/>
          </p:cNvSpPr>
          <p:nvPr>
            <p:ph type="title"/>
          </p:nvPr>
        </p:nvSpPr>
        <p:spPr/>
        <p:txBody>
          <a:bodyPr/>
          <a:lstStyle/>
          <a:p>
            <a:r>
              <a:rPr lang="en-US" dirty="0"/>
              <a:t>Systematic algorithm construction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EA14FE-DAD5-EC4F-9EB7-78CA8DFB74B0}"/>
                  </a:ext>
                </a:extLst>
              </p:cNvPr>
              <p:cNvSpPr>
                <a:spLocks noGrp="1"/>
              </p:cNvSpPr>
              <p:nvPr>
                <p:ph sz="half" idx="1"/>
              </p:nvPr>
            </p:nvSpPr>
            <p:spPr>
              <a:xfrm>
                <a:off x="3525187" y="1412424"/>
                <a:ext cx="7063454" cy="5597975"/>
              </a:xfrm>
            </p:spPr>
            <p:txBody>
              <a:bodyPr/>
              <a:lstStyle/>
              <a:p>
                <a:r>
                  <a:rPr lang="en-US" sz="2800" dirty="0"/>
                  <a:t>Global memory stores all data</a:t>
                </a:r>
              </a:p>
              <a:p>
                <a:r>
                  <a:rPr lang="en-US" sz="2800" dirty="0"/>
                  <a:t>Every processor launch a tiled loop nest, body is computation in orange</a:t>
                </a:r>
              </a:p>
              <a:p>
                <a:r>
                  <a:rPr lang="en-US" sz="2800" dirty="0"/>
                  <a:t>Constraint optimization problem for given loop order:</a:t>
                </a:r>
              </a:p>
              <a:p>
                <a:pPr marL="0" indent="0" algn="ctr">
                  <a:buNone/>
                </a:pPr>
                <a14:m>
                  <m:oMath xmlns:m="http://schemas.openxmlformats.org/officeDocument/2006/math">
                    <m:r>
                      <a:rPr lang="en-US" sz="2800" b="0" i="1" smtClean="0">
                        <a:latin typeface="Cambria Math" panose="02040503050406030204" pitchFamily="18" charset="0"/>
                      </a:rPr>
                      <m:t>𝑐𝑜𝑠𝑡</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𝑗</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𝑖</m:t>
                            </m:r>
                          </m:sub>
                        </m:sSub>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𝑗</m:t>
                            </m:r>
                          </m:sub>
                        </m:sSub>
                      </m:den>
                    </m:f>
                    <m:r>
                      <a:rPr lang="en-US" sz="2800" b="0" i="1" smtClean="0">
                        <a:latin typeface="Cambria Math" panose="02040503050406030204" pitchFamily="18" charset="0"/>
                      </a:rPr>
                      <m:t>)</m:t>
                    </m:r>
                  </m:oMath>
                </a14:m>
                <a:r>
                  <a:rPr lang="en-US" sz="2800" b="0" dirty="0"/>
                  <a:t> </a:t>
                </a:r>
              </a:p>
              <a:p>
                <a:pPr marL="0" indent="0" algn="ctr">
                  <a:buNone/>
                </a:pPr>
                <a:r>
                  <a:rPr lang="en-US" sz="2800" dirty="0" err="1"/>
                  <a:t>s</a:t>
                </a:r>
                <a:r>
                  <a:rPr lang="en-US" sz="2800" b="0" dirty="0" err="1"/>
                  <a:t>.t.</a:t>
                </a:r>
                <a:r>
                  <a:rPr lang="en-US" sz="2800" b="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𝑗</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𝑗</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r>
                      <a:rPr lang="en-US" sz="2800" b="0" i="1" smtClean="0">
                        <a:latin typeface="Cambria Math" panose="02040503050406030204" pitchFamily="18" charset="0"/>
                      </a:rPr>
                      <m:t>𝑃</m:t>
                    </m:r>
                  </m:oMath>
                </a14:m>
                <a:endParaRPr lang="en-US" sz="2800" b="0" dirty="0"/>
              </a:p>
              <a:p>
                <a:pPr marL="0" indent="0" algn="ctr">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𝑗</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𝑘</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𝑖</m:t>
                          </m:r>
                        </m:sub>
                      </m:s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𝑀</m:t>
                      </m:r>
                    </m:oMath>
                  </m:oMathPara>
                </a14:m>
                <a:endParaRPr lang="en-US" sz="2800" b="0" dirty="0"/>
              </a:p>
              <a:p>
                <a:r>
                  <a:rPr lang="en-US" sz="2800" dirty="0"/>
                  <a:t>Solved by Lagrange Multiplier &amp; </a:t>
                </a:r>
                <a:r>
                  <a:rPr lang="en-US" sz="2800" dirty="0" err="1"/>
                  <a:t>Karush</a:t>
                </a:r>
                <a:r>
                  <a:rPr lang="en-US" sz="2800" dirty="0"/>
                  <a:t>–Kuhn–Tucker (KKT) conditions</a:t>
                </a:r>
              </a:p>
            </p:txBody>
          </p:sp>
        </mc:Choice>
        <mc:Fallback xmlns="">
          <p:sp>
            <p:nvSpPr>
              <p:cNvPr id="3" name="Content Placeholder 2">
                <a:extLst>
                  <a:ext uri="{FF2B5EF4-FFF2-40B4-BE49-F238E27FC236}">
                    <a16:creationId xmlns:a16="http://schemas.microsoft.com/office/drawing/2014/main" id="{24EA14FE-DAD5-EC4F-9EB7-78CA8DFB74B0}"/>
                  </a:ext>
                </a:extLst>
              </p:cNvPr>
              <p:cNvSpPr>
                <a:spLocks noGrp="1" noRot="1" noChangeAspect="1" noMove="1" noResize="1" noEditPoints="1" noAdjustHandles="1" noChangeArrowheads="1" noChangeShapeType="1" noTextEdit="1"/>
              </p:cNvSpPr>
              <p:nvPr>
                <p:ph sz="half" idx="1"/>
              </p:nvPr>
            </p:nvSpPr>
            <p:spPr>
              <a:xfrm>
                <a:off x="3525187" y="1412424"/>
                <a:ext cx="7063454" cy="5597975"/>
              </a:xfrm>
              <a:blipFill>
                <a:blip r:embed="rId6"/>
                <a:stretch>
                  <a:fillRect l="-1616" t="-1134"/>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9E7D95F6-A00C-F342-98F6-A7A9C66F3928}"/>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17F5D76E-353E-844D-AA66-6B111A201BC5}"/>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3B38CDCC-E30F-5A42-834A-3306812EE493}"/>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3178D3FB-4DC3-EC4A-BA35-5DBD24235358}"/>
              </a:ext>
            </a:extLst>
          </p:cNvPr>
          <p:cNvSpPr>
            <a:spLocks noGrp="1"/>
          </p:cNvSpPr>
          <p:nvPr>
            <p:ph type="body" sz="quarter" idx="16"/>
          </p:nvPr>
        </p:nvSpPr>
        <p:spPr/>
        <p:txBody>
          <a:bodyPr/>
          <a:lstStyle/>
          <a:p>
            <a:endParaRPr lang="en-US"/>
          </a:p>
        </p:txBody>
      </p:sp>
      <p:sp>
        <p:nvSpPr>
          <p:cNvPr id="10" name="Cube 9">
            <a:extLst>
              <a:ext uri="{FF2B5EF4-FFF2-40B4-BE49-F238E27FC236}">
                <a16:creationId xmlns:a16="http://schemas.microsoft.com/office/drawing/2014/main" id="{DE8EF08D-C003-9246-A536-A0C08FCA1DF5}"/>
              </a:ext>
            </a:extLst>
          </p:cNvPr>
          <p:cNvSpPr/>
          <p:nvPr/>
        </p:nvSpPr>
        <p:spPr>
          <a:xfrm>
            <a:off x="828674" y="1879285"/>
            <a:ext cx="1065135" cy="1069813"/>
          </a:xfrm>
          <a:prstGeom prst="cube">
            <a:avLst/>
          </a:prstGeom>
          <a:solidFill>
            <a:schemeClr val="accent6"/>
          </a:solid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5F4EFD-41E5-9A48-A724-39E993A3C250}"/>
                  </a:ext>
                </a:extLst>
              </p:cNvPr>
              <p:cNvSpPr txBox="1"/>
              <p:nvPr/>
            </p:nvSpPr>
            <p:spPr>
              <a:xfrm>
                <a:off x="963777" y="3688552"/>
                <a:ext cx="688330" cy="571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𝑗</m:t>
                          </m:r>
                        </m:sub>
                      </m:sSub>
                    </m:oMath>
                  </m:oMathPara>
                </a14:m>
                <a:endParaRPr lang="en-US" b="0" dirty="0"/>
              </a:p>
            </p:txBody>
          </p:sp>
        </mc:Choice>
        <mc:Fallback xmlns="">
          <p:sp>
            <p:nvSpPr>
              <p:cNvPr id="12" name="TextBox 11">
                <a:extLst>
                  <a:ext uri="{FF2B5EF4-FFF2-40B4-BE49-F238E27FC236}">
                    <a16:creationId xmlns:a16="http://schemas.microsoft.com/office/drawing/2014/main" id="{A55F4EFD-41E5-9A48-A724-39E993A3C250}"/>
                  </a:ext>
                </a:extLst>
              </p:cNvPr>
              <p:cNvSpPr txBox="1">
                <a:spLocks noRot="1" noChangeAspect="1" noMove="1" noResize="1" noEditPoints="1" noAdjustHandles="1" noChangeArrowheads="1" noChangeShapeType="1" noTextEdit="1"/>
              </p:cNvSpPr>
              <p:nvPr/>
            </p:nvSpPr>
            <p:spPr>
              <a:xfrm>
                <a:off x="963777" y="3688552"/>
                <a:ext cx="688330" cy="571182"/>
              </a:xfrm>
              <a:prstGeom prst="rect">
                <a:avLst/>
              </a:prstGeom>
              <a:blipFill>
                <a:blip r:embed="rId7"/>
                <a:stretch>
                  <a:fillRect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0FADF0-7C6D-5E42-BBCE-3F727AF38BB6}"/>
                  </a:ext>
                </a:extLst>
              </p:cNvPr>
              <p:cNvSpPr txBox="1"/>
              <p:nvPr/>
            </p:nvSpPr>
            <p:spPr>
              <a:xfrm>
                <a:off x="2797640" y="3215812"/>
                <a:ext cx="756746" cy="535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𝑘</m:t>
                          </m:r>
                        </m:sub>
                      </m:sSub>
                    </m:oMath>
                  </m:oMathPara>
                </a14:m>
                <a:endParaRPr lang="en-US" b="0" dirty="0"/>
              </a:p>
            </p:txBody>
          </p:sp>
        </mc:Choice>
        <mc:Fallback xmlns="">
          <p:sp>
            <p:nvSpPr>
              <p:cNvPr id="14" name="TextBox 13">
                <a:extLst>
                  <a:ext uri="{FF2B5EF4-FFF2-40B4-BE49-F238E27FC236}">
                    <a16:creationId xmlns:a16="http://schemas.microsoft.com/office/drawing/2014/main" id="{590FADF0-7C6D-5E42-BBCE-3F727AF38BB6}"/>
                  </a:ext>
                </a:extLst>
              </p:cNvPr>
              <p:cNvSpPr txBox="1">
                <a:spLocks noRot="1" noChangeAspect="1" noMove="1" noResize="1" noEditPoints="1" noAdjustHandles="1" noChangeArrowheads="1" noChangeShapeType="1" noTextEdit="1"/>
              </p:cNvSpPr>
              <p:nvPr/>
            </p:nvSpPr>
            <p:spPr>
              <a:xfrm>
                <a:off x="2797640" y="3215812"/>
                <a:ext cx="756746" cy="535531"/>
              </a:xfrm>
              <a:prstGeom prst="rect">
                <a:avLst/>
              </a:prstGeom>
              <a:blipFill>
                <a:blip r:embed="rId8"/>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3ADB58A-A2AD-3143-ACD0-7E307E07AE33}"/>
                  </a:ext>
                </a:extLst>
              </p:cNvPr>
              <p:cNvSpPr txBox="1"/>
              <p:nvPr/>
            </p:nvSpPr>
            <p:spPr>
              <a:xfrm>
                <a:off x="252299" y="2349262"/>
                <a:ext cx="567078" cy="535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𝑖</m:t>
                          </m:r>
                        </m:sub>
                      </m:sSub>
                    </m:oMath>
                  </m:oMathPara>
                </a14:m>
                <a:endParaRPr lang="en-US" b="0" dirty="0"/>
              </a:p>
            </p:txBody>
          </p:sp>
        </mc:Choice>
        <mc:Fallback xmlns="">
          <p:sp>
            <p:nvSpPr>
              <p:cNvPr id="16" name="TextBox 15">
                <a:extLst>
                  <a:ext uri="{FF2B5EF4-FFF2-40B4-BE49-F238E27FC236}">
                    <a16:creationId xmlns:a16="http://schemas.microsoft.com/office/drawing/2014/main" id="{83ADB58A-A2AD-3143-ACD0-7E307E07AE33}"/>
                  </a:ext>
                </a:extLst>
              </p:cNvPr>
              <p:cNvSpPr txBox="1">
                <a:spLocks noRot="1" noChangeAspect="1" noMove="1" noResize="1" noEditPoints="1" noAdjustHandles="1" noChangeArrowheads="1" noChangeShapeType="1" noTextEdit="1"/>
              </p:cNvSpPr>
              <p:nvPr/>
            </p:nvSpPr>
            <p:spPr>
              <a:xfrm>
                <a:off x="252299" y="2349262"/>
                <a:ext cx="567078" cy="535531"/>
              </a:xfrm>
              <a:prstGeom prst="rect">
                <a:avLst/>
              </a:prstGeom>
              <a:blipFill>
                <a:blip r:embed="rId9"/>
                <a:stretch>
                  <a:fillRect b="-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47E6A10-9F99-5B40-9777-F5AE53396A26}"/>
                  </a:ext>
                </a:extLst>
              </p:cNvPr>
              <p:cNvSpPr txBox="1"/>
              <p:nvPr/>
            </p:nvSpPr>
            <p:spPr>
              <a:xfrm>
                <a:off x="980680" y="2884792"/>
                <a:ext cx="566244" cy="571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𝑗</m:t>
                          </m:r>
                        </m:sub>
                      </m:sSub>
                    </m:oMath>
                  </m:oMathPara>
                </a14:m>
                <a:endParaRPr lang="en-US" b="0" dirty="0"/>
              </a:p>
            </p:txBody>
          </p:sp>
        </mc:Choice>
        <mc:Fallback xmlns="">
          <p:sp>
            <p:nvSpPr>
              <p:cNvPr id="17" name="TextBox 16">
                <a:extLst>
                  <a:ext uri="{FF2B5EF4-FFF2-40B4-BE49-F238E27FC236}">
                    <a16:creationId xmlns:a16="http://schemas.microsoft.com/office/drawing/2014/main" id="{947E6A10-9F99-5B40-9777-F5AE53396A26}"/>
                  </a:ext>
                </a:extLst>
              </p:cNvPr>
              <p:cNvSpPr txBox="1">
                <a:spLocks noRot="1" noChangeAspect="1" noMove="1" noResize="1" noEditPoints="1" noAdjustHandles="1" noChangeArrowheads="1" noChangeShapeType="1" noTextEdit="1"/>
              </p:cNvSpPr>
              <p:nvPr/>
            </p:nvSpPr>
            <p:spPr>
              <a:xfrm>
                <a:off x="980680" y="2884792"/>
                <a:ext cx="566244" cy="571182"/>
              </a:xfrm>
              <a:prstGeom prst="rect">
                <a:avLst/>
              </a:prstGeom>
              <a:blipFill>
                <a:blip r:embed="rId10"/>
                <a:stretch>
                  <a:fillRect b="-8696"/>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5F60ABF-77B0-6E40-B625-668FA545F032}"/>
              </a:ext>
            </a:extLst>
          </p:cNvPr>
          <p:cNvSpPr txBox="1"/>
          <p:nvPr/>
        </p:nvSpPr>
        <p:spPr>
          <a:xfrm>
            <a:off x="5289550" y="3854450"/>
            <a:ext cx="65" cy="443198"/>
          </a:xfrm>
          <a:prstGeom prst="rect">
            <a:avLst/>
          </a:prstGeom>
          <a:noFill/>
        </p:spPr>
        <p:txBody>
          <a:bodyPr wrap="none" lIns="0" tIns="0" rIns="0" bIns="0" rtlCol="0">
            <a:spAutoFit/>
          </a:bodyPr>
          <a:lstStyle/>
          <a:p>
            <a:endParaRPr lang="en-US" dirty="0"/>
          </a:p>
        </p:txBody>
      </p:sp>
      <p:sp>
        <p:nvSpPr>
          <p:cNvPr id="20" name="TextBox 19">
            <a:extLst>
              <a:ext uri="{FF2B5EF4-FFF2-40B4-BE49-F238E27FC236}">
                <a16:creationId xmlns:a16="http://schemas.microsoft.com/office/drawing/2014/main" id="{1CFB0C31-9175-BB46-814E-C43D63769329}"/>
              </a:ext>
            </a:extLst>
          </p:cNvPr>
          <p:cNvSpPr txBox="1"/>
          <p:nvPr/>
        </p:nvSpPr>
        <p:spPr>
          <a:xfrm>
            <a:off x="140367" y="5128676"/>
            <a:ext cx="3723003" cy="1569660"/>
          </a:xfrm>
          <a:prstGeom prst="rect">
            <a:avLst/>
          </a:prstGeom>
          <a:noFill/>
        </p:spPr>
        <p:txBody>
          <a:bodyPr wrap="square" rtlCol="0">
            <a:spAutoFit/>
          </a:bodyPr>
          <a:lstStyle/>
          <a:p>
            <a:r>
              <a:rPr lang="en-US" sz="2400" dirty="0">
                <a:latin typeface="Consolas" panose="020B0609020204030204" pitchFamily="49" charset="0"/>
                <a:cs typeface="Consolas" panose="020B0609020204030204" pitchFamily="49" charset="0"/>
              </a:rPr>
              <a:t>for </a:t>
            </a:r>
            <a:r>
              <a:rPr lang="en-US" sz="2400" dirty="0" err="1">
                <a:latin typeface="Consolas" panose="020B0609020204030204" pitchFamily="49" charset="0"/>
                <a:cs typeface="Consolas" panose="020B0609020204030204" pitchFamily="49" charset="0"/>
              </a:rPr>
              <a:t>tile_i</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for </a:t>
            </a:r>
            <a:r>
              <a:rPr lang="en-US" sz="2400" dirty="0" err="1">
                <a:latin typeface="Consolas" panose="020B0609020204030204" pitchFamily="49" charset="0"/>
                <a:cs typeface="Consolas" panose="020B0609020204030204" pitchFamily="49" charset="0"/>
              </a:rPr>
              <a:t>tile_j</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for </a:t>
            </a:r>
            <a:r>
              <a:rPr lang="en-US" sz="2400" dirty="0" err="1">
                <a:latin typeface="Consolas" panose="020B0609020204030204" pitchFamily="49" charset="0"/>
                <a:cs typeface="Consolas" panose="020B0609020204030204" pitchFamily="49" charset="0"/>
              </a:rPr>
              <a:t>tile_k</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do local tile T</a:t>
            </a:r>
          </a:p>
        </p:txBody>
      </p:sp>
      <p:sp>
        <p:nvSpPr>
          <p:cNvPr id="21" name="Cube 20">
            <a:extLst>
              <a:ext uri="{FF2B5EF4-FFF2-40B4-BE49-F238E27FC236}">
                <a16:creationId xmlns:a16="http://schemas.microsoft.com/office/drawing/2014/main" id="{CB5E081F-C900-B34A-962F-B149CB614149}"/>
              </a:ext>
            </a:extLst>
          </p:cNvPr>
          <p:cNvSpPr/>
          <p:nvPr/>
        </p:nvSpPr>
        <p:spPr>
          <a:xfrm>
            <a:off x="810079" y="1649199"/>
            <a:ext cx="2059444" cy="1946113"/>
          </a:xfrm>
          <a:prstGeom prst="cube">
            <a:avLst/>
          </a:prstGeom>
          <a:noFill/>
          <a:ln w="571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2" name="TextBox 21">
            <a:extLst>
              <a:ext uri="{FF2B5EF4-FFF2-40B4-BE49-F238E27FC236}">
                <a16:creationId xmlns:a16="http://schemas.microsoft.com/office/drawing/2014/main" id="{1D106817-CB8E-014A-AB0C-9B792801A205}"/>
              </a:ext>
            </a:extLst>
          </p:cNvPr>
          <p:cNvSpPr txBox="1"/>
          <p:nvPr/>
        </p:nvSpPr>
        <p:spPr>
          <a:xfrm>
            <a:off x="803203" y="2139676"/>
            <a:ext cx="939681" cy="830997"/>
          </a:xfrm>
          <a:prstGeom prst="rect">
            <a:avLst/>
          </a:prstGeom>
          <a:noFill/>
        </p:spPr>
        <p:txBody>
          <a:bodyPr wrap="none" rtlCol="0">
            <a:spAutoFit/>
          </a:bodyPr>
          <a:lstStyle/>
          <a:p>
            <a:r>
              <a:rPr lang="en-US" sz="2400" dirty="0"/>
              <a:t>Local</a:t>
            </a:r>
          </a:p>
          <a:p>
            <a:r>
              <a:rPr lang="en-US" sz="2400" dirty="0"/>
              <a:t> tile T </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6DA4AFE-D99A-DE4B-8E90-E6C4F7050409}"/>
                  </a:ext>
                </a:extLst>
              </p:cNvPr>
              <p:cNvSpPr txBox="1"/>
              <p:nvPr/>
            </p:nvSpPr>
            <p:spPr>
              <a:xfrm>
                <a:off x="2029542" y="2617027"/>
                <a:ext cx="689163" cy="535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oMath>
                  </m:oMathPara>
                </a14:m>
                <a:endParaRPr lang="en-US" b="0" dirty="0"/>
              </a:p>
            </p:txBody>
          </p:sp>
        </mc:Choice>
        <mc:Fallback xmlns="">
          <p:sp>
            <p:nvSpPr>
              <p:cNvPr id="23" name="TextBox 22">
                <a:extLst>
                  <a:ext uri="{FF2B5EF4-FFF2-40B4-BE49-F238E27FC236}">
                    <a16:creationId xmlns:a16="http://schemas.microsoft.com/office/drawing/2014/main" id="{B6DA4AFE-D99A-DE4B-8E90-E6C4F7050409}"/>
                  </a:ext>
                </a:extLst>
              </p:cNvPr>
              <p:cNvSpPr txBox="1">
                <a:spLocks noRot="1" noChangeAspect="1" noMove="1" noResize="1" noEditPoints="1" noAdjustHandles="1" noChangeArrowheads="1" noChangeShapeType="1" noTextEdit="1"/>
              </p:cNvSpPr>
              <p:nvPr/>
            </p:nvSpPr>
            <p:spPr>
              <a:xfrm>
                <a:off x="2029542" y="2617027"/>
                <a:ext cx="689163" cy="535531"/>
              </a:xfrm>
              <a:prstGeom prst="rect">
                <a:avLst/>
              </a:prstGeom>
              <a:blipFill>
                <a:blip r:embed="rId11"/>
                <a:stretch>
                  <a:fillRect b="-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3A0F81C-5F61-DC43-B9B1-C97FC038A6B2}"/>
                  </a:ext>
                </a:extLst>
              </p:cNvPr>
              <p:cNvSpPr txBox="1"/>
              <p:nvPr/>
            </p:nvSpPr>
            <p:spPr>
              <a:xfrm>
                <a:off x="535838" y="1642015"/>
                <a:ext cx="634661" cy="535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𝑘</m:t>
                          </m:r>
                        </m:sub>
                      </m:sSub>
                    </m:oMath>
                  </m:oMathPara>
                </a14:m>
                <a:endParaRPr lang="en-US" b="0" dirty="0"/>
              </a:p>
            </p:txBody>
          </p:sp>
        </mc:Choice>
        <mc:Fallback xmlns="">
          <p:sp>
            <p:nvSpPr>
              <p:cNvPr id="24" name="TextBox 23">
                <a:extLst>
                  <a:ext uri="{FF2B5EF4-FFF2-40B4-BE49-F238E27FC236}">
                    <a16:creationId xmlns:a16="http://schemas.microsoft.com/office/drawing/2014/main" id="{A3A0F81C-5F61-DC43-B9B1-C97FC038A6B2}"/>
                  </a:ext>
                </a:extLst>
              </p:cNvPr>
              <p:cNvSpPr txBox="1">
                <a:spLocks noRot="1" noChangeAspect="1" noMove="1" noResize="1" noEditPoints="1" noAdjustHandles="1" noChangeArrowheads="1" noChangeShapeType="1" noTextEdit="1"/>
              </p:cNvSpPr>
              <p:nvPr/>
            </p:nvSpPr>
            <p:spPr>
              <a:xfrm>
                <a:off x="535838" y="1642015"/>
                <a:ext cx="634661" cy="535531"/>
              </a:xfrm>
              <a:prstGeom prst="rect">
                <a:avLst/>
              </a:prstGeom>
              <a:blipFill>
                <a:blip r:embed="rId12"/>
                <a:stretch>
                  <a:fillRect b="-2326"/>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982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1FE5-4197-8542-9595-BD5B00A82891}"/>
              </a:ext>
            </a:extLst>
          </p:cNvPr>
          <p:cNvSpPr>
            <a:spLocks noGrp="1"/>
          </p:cNvSpPr>
          <p:nvPr>
            <p:ph type="title"/>
          </p:nvPr>
        </p:nvSpPr>
        <p:spPr/>
        <p:txBody>
          <a:bodyPr/>
          <a:lstStyle/>
          <a:p>
            <a:r>
              <a:rPr lang="en-US" dirty="0" err="1"/>
              <a:t>Matmul</a:t>
            </a:r>
            <a:r>
              <a:rPr lang="en-US" dirty="0"/>
              <a:t>: Global solution</a:t>
            </a:r>
          </a:p>
        </p:txBody>
      </p:sp>
      <p:sp>
        <p:nvSpPr>
          <p:cNvPr id="4" name="Text Placeholder 3">
            <a:extLst>
              <a:ext uri="{FF2B5EF4-FFF2-40B4-BE49-F238E27FC236}">
                <a16:creationId xmlns:a16="http://schemas.microsoft.com/office/drawing/2014/main" id="{4DCFAC9F-6D8D-0049-A8EC-413F728FB0B1}"/>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094182F1-FC72-4E46-88C6-E79A995F893D}"/>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D4E06130-54FD-DE47-8E0C-6B431B26F52C}"/>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E7532587-C81A-7741-A1DF-EC3BAA172E85}"/>
              </a:ext>
            </a:extLst>
          </p:cNvPr>
          <p:cNvSpPr>
            <a:spLocks noGrp="1"/>
          </p:cNvSpPr>
          <p:nvPr>
            <p:ph type="body" sz="quarter" idx="16"/>
          </p:nvPr>
        </p:nvSpPr>
        <p:spPr/>
        <p:txBody>
          <a:bodyPr/>
          <a:lstStyle/>
          <a:p>
            <a:endParaRPr lang="en-US"/>
          </a:p>
        </p:txBody>
      </p:sp>
      <p:sp>
        <p:nvSpPr>
          <p:cNvPr id="8" name="Cube 7">
            <a:extLst>
              <a:ext uri="{FF2B5EF4-FFF2-40B4-BE49-F238E27FC236}">
                <a16:creationId xmlns:a16="http://schemas.microsoft.com/office/drawing/2014/main" id="{D4DC376C-1354-E54F-85F3-17B7F0F4D99C}"/>
              </a:ext>
            </a:extLst>
          </p:cNvPr>
          <p:cNvSpPr/>
          <p:nvPr/>
        </p:nvSpPr>
        <p:spPr>
          <a:xfrm>
            <a:off x="1003353" y="4259529"/>
            <a:ext cx="2424050" cy="2534064"/>
          </a:xfrm>
          <a:prstGeom prst="cub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06D63C5A-FC5B-E541-97C9-A192492B04FA}"/>
              </a:ext>
            </a:extLst>
          </p:cNvPr>
          <p:cNvSpPr/>
          <p:nvPr/>
        </p:nvSpPr>
        <p:spPr>
          <a:xfrm>
            <a:off x="1070308" y="4961525"/>
            <a:ext cx="757516" cy="37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C Tile</a:t>
            </a:r>
          </a:p>
        </p:txBody>
      </p:sp>
      <p:cxnSp>
        <p:nvCxnSpPr>
          <p:cNvPr id="14" name="Straight Connector 13">
            <a:extLst>
              <a:ext uri="{FF2B5EF4-FFF2-40B4-BE49-F238E27FC236}">
                <a16:creationId xmlns:a16="http://schemas.microsoft.com/office/drawing/2014/main" id="{2688BD58-EDC1-FB48-B03F-F1B02F009B92}"/>
              </a:ext>
            </a:extLst>
          </p:cNvPr>
          <p:cNvCxnSpPr>
            <a:stCxn id="8" idx="1"/>
            <a:endCxn id="8" idx="3"/>
          </p:cNvCxnSpPr>
          <p:nvPr/>
        </p:nvCxnSpPr>
        <p:spPr>
          <a:xfrm>
            <a:off x="1912372" y="4865542"/>
            <a:ext cx="0" cy="192805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0CF2651E-43F0-3346-99B6-079FE21AC4A0}"/>
              </a:ext>
            </a:extLst>
          </p:cNvPr>
          <p:cNvCxnSpPr>
            <a:cxnSpLocks/>
            <a:stCxn id="8" idx="2"/>
            <a:endCxn id="8" idx="4"/>
          </p:cNvCxnSpPr>
          <p:nvPr/>
        </p:nvCxnSpPr>
        <p:spPr>
          <a:xfrm>
            <a:off x="1003353" y="5829567"/>
            <a:ext cx="1818038" cy="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75F4A8F8-A478-E14A-939C-CE3B91652632}"/>
              </a:ext>
            </a:extLst>
          </p:cNvPr>
          <p:cNvCxnSpPr>
            <a:cxnSpLocks/>
            <a:stCxn id="8" idx="5"/>
            <a:endCxn id="8" idx="4"/>
          </p:cNvCxnSpPr>
          <p:nvPr/>
        </p:nvCxnSpPr>
        <p:spPr>
          <a:xfrm flipH="1">
            <a:off x="2821391" y="5223555"/>
            <a:ext cx="606012" cy="606012"/>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4094ED3-DBC6-1549-87C4-1B58637A0720}"/>
              </a:ext>
            </a:extLst>
          </p:cNvPr>
          <p:cNvCxnSpPr>
            <a:cxnSpLocks/>
            <a:stCxn id="8" idx="0"/>
            <a:endCxn id="8" idx="1"/>
          </p:cNvCxnSpPr>
          <p:nvPr/>
        </p:nvCxnSpPr>
        <p:spPr>
          <a:xfrm flipH="1">
            <a:off x="1912372" y="4259529"/>
            <a:ext cx="606012" cy="606013"/>
          </a:xfrm>
          <a:prstGeom prst="line">
            <a:avLst/>
          </a:prstGeom>
        </p:spPr>
        <p:style>
          <a:lnRef idx="2">
            <a:schemeClr val="dk1"/>
          </a:lnRef>
          <a:fillRef idx="0">
            <a:schemeClr val="dk1"/>
          </a:fillRef>
          <a:effectRef idx="1">
            <a:schemeClr val="dk1"/>
          </a:effectRef>
          <a:fontRef idx="minor">
            <a:schemeClr val="tx1"/>
          </a:fontRef>
        </p:style>
      </p:cxnSp>
      <p:sp>
        <p:nvSpPr>
          <p:cNvPr id="30" name="Cube 29">
            <a:extLst>
              <a:ext uri="{FF2B5EF4-FFF2-40B4-BE49-F238E27FC236}">
                <a16:creationId xmlns:a16="http://schemas.microsoft.com/office/drawing/2014/main" id="{06F2A9F7-E36F-A541-A7D8-E9ED1170E661}"/>
              </a:ext>
            </a:extLst>
          </p:cNvPr>
          <p:cNvSpPr/>
          <p:nvPr/>
        </p:nvSpPr>
        <p:spPr>
          <a:xfrm>
            <a:off x="5004382" y="4190416"/>
            <a:ext cx="2424050" cy="2534064"/>
          </a:xfrm>
          <a:prstGeom prst="cub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557F58F7-47DB-3E4D-B825-4C1E3AEB4847}"/>
              </a:ext>
            </a:extLst>
          </p:cNvPr>
          <p:cNvSpPr/>
          <p:nvPr/>
        </p:nvSpPr>
        <p:spPr>
          <a:xfrm>
            <a:off x="5081214" y="4910085"/>
            <a:ext cx="744650" cy="7545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C</a:t>
            </a:r>
          </a:p>
        </p:txBody>
      </p:sp>
      <p:cxnSp>
        <p:nvCxnSpPr>
          <p:cNvPr id="32" name="Straight Connector 31">
            <a:extLst>
              <a:ext uri="{FF2B5EF4-FFF2-40B4-BE49-F238E27FC236}">
                <a16:creationId xmlns:a16="http://schemas.microsoft.com/office/drawing/2014/main" id="{B349F1FD-A8B5-6242-953B-55BCA3D30BB9}"/>
              </a:ext>
            </a:extLst>
          </p:cNvPr>
          <p:cNvCxnSpPr>
            <a:stCxn id="30" idx="1"/>
            <a:endCxn id="30" idx="3"/>
          </p:cNvCxnSpPr>
          <p:nvPr/>
        </p:nvCxnSpPr>
        <p:spPr>
          <a:xfrm>
            <a:off x="5913401" y="4796429"/>
            <a:ext cx="0" cy="1928051"/>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53261775-9D62-0742-9BD0-09ABC334D523}"/>
              </a:ext>
            </a:extLst>
          </p:cNvPr>
          <p:cNvCxnSpPr>
            <a:cxnSpLocks/>
            <a:stCxn id="30" idx="2"/>
            <a:endCxn id="30" idx="4"/>
          </p:cNvCxnSpPr>
          <p:nvPr/>
        </p:nvCxnSpPr>
        <p:spPr>
          <a:xfrm>
            <a:off x="5004382" y="5760454"/>
            <a:ext cx="1818038"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A108E80F-188C-5F46-93A8-A98737B23675}"/>
              </a:ext>
            </a:extLst>
          </p:cNvPr>
          <p:cNvCxnSpPr>
            <a:cxnSpLocks/>
            <a:stCxn id="30" idx="5"/>
            <a:endCxn id="30" idx="4"/>
          </p:cNvCxnSpPr>
          <p:nvPr/>
        </p:nvCxnSpPr>
        <p:spPr>
          <a:xfrm flipH="1">
            <a:off x="6822420" y="5154442"/>
            <a:ext cx="606012" cy="606012"/>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57072C92-2155-A049-B5CC-B4C286ECB78B}"/>
              </a:ext>
            </a:extLst>
          </p:cNvPr>
          <p:cNvCxnSpPr>
            <a:cxnSpLocks/>
            <a:stCxn id="30" idx="0"/>
            <a:endCxn id="30" idx="1"/>
          </p:cNvCxnSpPr>
          <p:nvPr/>
        </p:nvCxnSpPr>
        <p:spPr>
          <a:xfrm flipH="1">
            <a:off x="5913401" y="4190416"/>
            <a:ext cx="606012" cy="606013"/>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F5861FF4-9EA5-8346-81C3-3532ED7516E2}"/>
              </a:ext>
            </a:extLst>
          </p:cNvPr>
          <p:cNvCxnSpPr>
            <a:cxnSpLocks/>
          </p:cNvCxnSpPr>
          <p:nvPr/>
        </p:nvCxnSpPr>
        <p:spPr>
          <a:xfrm>
            <a:off x="5290856" y="4497467"/>
            <a:ext cx="1851102" cy="0"/>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89046333-1696-AB4D-B5C0-13D27CC2C78E}"/>
              </a:ext>
            </a:extLst>
          </p:cNvPr>
          <p:cNvCxnSpPr>
            <a:cxnSpLocks/>
          </p:cNvCxnSpPr>
          <p:nvPr/>
        </p:nvCxnSpPr>
        <p:spPr>
          <a:xfrm>
            <a:off x="7145521" y="4507174"/>
            <a:ext cx="0" cy="1900548"/>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86AD4A7-B0E5-8B41-BAAF-937FB4A3EE92}"/>
                  </a:ext>
                </a:extLst>
              </p:cNvPr>
              <p:cNvSpPr txBox="1"/>
              <p:nvPr/>
            </p:nvSpPr>
            <p:spPr>
              <a:xfrm>
                <a:off x="3107704" y="1364452"/>
                <a:ext cx="1757084" cy="749051"/>
              </a:xfrm>
              <a:prstGeom prst="rect">
                <a:avLst/>
              </a:prstGeom>
              <a:noFill/>
            </p:spPr>
            <p:txBody>
              <a:bodyPr wrap="none" rtlCol="0">
                <a:spAutoFit/>
              </a:bodyPr>
              <a:lstStyle/>
              <a:p>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𝑃</m:t>
                        </m:r>
                      </m:den>
                    </m:f>
                    <m:r>
                      <a:rPr lang="en-US" b="0" i="1" smtClean="0">
                        <a:latin typeface="Cambria Math" panose="02040503050406030204" pitchFamily="18" charset="0"/>
                        <a:ea typeface="Cambria Math" panose="02040503050406030204" pitchFamily="18" charset="0"/>
                      </a:rPr>
                      <m:t>≤</m:t>
                    </m:r>
                  </m:oMath>
                </a14:m>
                <a:r>
                  <a:rPr lang="en-US" dirty="0"/>
                  <a:t> M?</a:t>
                </a:r>
              </a:p>
            </p:txBody>
          </p:sp>
        </mc:Choice>
        <mc:Fallback xmlns="">
          <p:sp>
            <p:nvSpPr>
              <p:cNvPr id="50" name="TextBox 49">
                <a:extLst>
                  <a:ext uri="{FF2B5EF4-FFF2-40B4-BE49-F238E27FC236}">
                    <a16:creationId xmlns:a16="http://schemas.microsoft.com/office/drawing/2014/main" id="{686AD4A7-B0E5-8B41-BAAF-937FB4A3EE92}"/>
                  </a:ext>
                </a:extLst>
              </p:cNvPr>
              <p:cNvSpPr txBox="1">
                <a:spLocks noRot="1" noChangeAspect="1" noMove="1" noResize="1" noEditPoints="1" noAdjustHandles="1" noChangeArrowheads="1" noChangeShapeType="1" noTextEdit="1"/>
              </p:cNvSpPr>
              <p:nvPr/>
            </p:nvSpPr>
            <p:spPr>
              <a:xfrm>
                <a:off x="3107704" y="1364452"/>
                <a:ext cx="1757084" cy="749051"/>
              </a:xfrm>
              <a:prstGeom prst="rect">
                <a:avLst/>
              </a:prstGeom>
              <a:blipFill>
                <a:blip r:embed="rId5"/>
                <a:stretch>
                  <a:fillRect r="-6429" b="-11667"/>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A2F854B0-C731-A24A-9ACB-98696B871269}"/>
              </a:ext>
            </a:extLst>
          </p:cNvPr>
          <p:cNvCxnSpPr/>
          <p:nvPr/>
        </p:nvCxnSpPr>
        <p:spPr>
          <a:xfrm flipH="1">
            <a:off x="2911850" y="2161161"/>
            <a:ext cx="938151" cy="703560"/>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8BCB5A8F-321B-C44E-93C4-DB00E53AA22F}"/>
              </a:ext>
            </a:extLst>
          </p:cNvPr>
          <p:cNvCxnSpPr>
            <a:cxnSpLocks/>
          </p:cNvCxnSpPr>
          <p:nvPr/>
        </p:nvCxnSpPr>
        <p:spPr>
          <a:xfrm>
            <a:off x="4515928" y="2141905"/>
            <a:ext cx="648273" cy="771672"/>
          </a:xfrm>
          <a:prstGeom prst="line">
            <a:avLst/>
          </a:prstGeom>
        </p:spPr>
        <p:style>
          <a:lnRef idx="2">
            <a:schemeClr val="dk1"/>
          </a:lnRef>
          <a:fillRef idx="0">
            <a:schemeClr val="dk1"/>
          </a:fillRef>
          <a:effectRef idx="1">
            <a:schemeClr val="dk1"/>
          </a:effectRef>
          <a:fontRef idx="minor">
            <a:schemeClr val="tx1"/>
          </a:fontRef>
        </p:style>
      </p:cxnSp>
      <p:sp>
        <p:nvSpPr>
          <p:cNvPr id="57" name="TextBox 56">
            <a:extLst>
              <a:ext uri="{FF2B5EF4-FFF2-40B4-BE49-F238E27FC236}">
                <a16:creationId xmlns:a16="http://schemas.microsoft.com/office/drawing/2014/main" id="{11FA416B-4BF8-E345-8DA8-EF41B46A1B2E}"/>
              </a:ext>
            </a:extLst>
          </p:cNvPr>
          <p:cNvSpPr txBox="1"/>
          <p:nvPr/>
        </p:nvSpPr>
        <p:spPr>
          <a:xfrm>
            <a:off x="1535733" y="2849131"/>
            <a:ext cx="1202317" cy="978729"/>
          </a:xfrm>
          <a:prstGeom prst="rect">
            <a:avLst/>
          </a:prstGeom>
          <a:noFill/>
        </p:spPr>
        <p:txBody>
          <a:bodyPr wrap="none" rtlCol="0">
            <a:spAutoFit/>
          </a:bodyPr>
          <a:lstStyle/>
          <a:p>
            <a:r>
              <a:rPr lang="en-US" dirty="0"/>
              <a:t>No, 2D</a:t>
            </a:r>
          </a:p>
          <a:p>
            <a:r>
              <a:rPr lang="en-US" dirty="0"/>
              <a:t>Pk=1</a:t>
            </a:r>
          </a:p>
        </p:txBody>
      </p:sp>
      <p:sp>
        <p:nvSpPr>
          <p:cNvPr id="58" name="TextBox 57">
            <a:extLst>
              <a:ext uri="{FF2B5EF4-FFF2-40B4-BE49-F238E27FC236}">
                <a16:creationId xmlns:a16="http://schemas.microsoft.com/office/drawing/2014/main" id="{5B1300DE-9A21-BB4F-B2DA-5A5A49BED9AC}"/>
              </a:ext>
            </a:extLst>
          </p:cNvPr>
          <p:cNvSpPr txBox="1"/>
          <p:nvPr/>
        </p:nvSpPr>
        <p:spPr>
          <a:xfrm>
            <a:off x="5290856" y="2535645"/>
            <a:ext cx="2581284" cy="1421928"/>
          </a:xfrm>
          <a:prstGeom prst="rect">
            <a:avLst/>
          </a:prstGeom>
          <a:noFill/>
        </p:spPr>
        <p:txBody>
          <a:bodyPr wrap="none" rtlCol="0">
            <a:spAutoFit/>
          </a:bodyPr>
          <a:lstStyle/>
          <a:p>
            <a:r>
              <a:rPr lang="en-US" dirty="0"/>
              <a:t>Yes, 2.5D/3D</a:t>
            </a:r>
          </a:p>
          <a:p>
            <a:r>
              <a:rPr lang="en-US" dirty="0"/>
              <a:t>Pk&gt;1</a:t>
            </a:r>
          </a:p>
          <a:p>
            <a:r>
              <a:rPr lang="en-US" dirty="0"/>
              <a:t>Local C not tiled</a:t>
            </a:r>
          </a:p>
        </p:txBody>
      </p:sp>
      <p:cxnSp>
        <p:nvCxnSpPr>
          <p:cNvPr id="67" name="Straight Arrow Connector 66">
            <a:extLst>
              <a:ext uri="{FF2B5EF4-FFF2-40B4-BE49-F238E27FC236}">
                <a16:creationId xmlns:a16="http://schemas.microsoft.com/office/drawing/2014/main" id="{5478F91E-6F55-E940-8636-517ACDE945E2}"/>
              </a:ext>
            </a:extLst>
          </p:cNvPr>
          <p:cNvCxnSpPr>
            <a:cxnSpLocks/>
          </p:cNvCxnSpPr>
          <p:nvPr/>
        </p:nvCxnSpPr>
        <p:spPr>
          <a:xfrm>
            <a:off x="7872140" y="6407722"/>
            <a:ext cx="264799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id="{2AE04F2A-B1BA-2B43-9769-230CE9220284}"/>
              </a:ext>
            </a:extLst>
          </p:cNvPr>
          <p:cNvCxnSpPr>
            <a:cxnSpLocks/>
          </p:cNvCxnSpPr>
          <p:nvPr/>
        </p:nvCxnSpPr>
        <p:spPr>
          <a:xfrm flipV="1">
            <a:off x="7872140" y="4208006"/>
            <a:ext cx="0" cy="22480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5" name="TextBox 74">
            <a:extLst>
              <a:ext uri="{FF2B5EF4-FFF2-40B4-BE49-F238E27FC236}">
                <a16:creationId xmlns:a16="http://schemas.microsoft.com/office/drawing/2014/main" id="{0F635035-32F1-7744-9439-A67544F4D28B}"/>
              </a:ext>
            </a:extLst>
          </p:cNvPr>
          <p:cNvSpPr txBox="1"/>
          <p:nvPr/>
        </p:nvSpPr>
        <p:spPr>
          <a:xfrm>
            <a:off x="10269907" y="6525827"/>
            <a:ext cx="500458" cy="535531"/>
          </a:xfrm>
          <a:prstGeom prst="rect">
            <a:avLst/>
          </a:prstGeom>
          <a:noFill/>
        </p:spPr>
        <p:txBody>
          <a:bodyPr wrap="none" rtlCol="0">
            <a:spAutoFit/>
          </a:bodyPr>
          <a:lstStyle/>
          <a:p>
            <a:r>
              <a:rPr lang="en-US" dirty="0"/>
              <a:t>M</a:t>
            </a:r>
          </a:p>
        </p:txBody>
      </p:sp>
      <p:sp>
        <p:nvSpPr>
          <p:cNvPr id="76" name="TextBox 75">
            <a:extLst>
              <a:ext uri="{FF2B5EF4-FFF2-40B4-BE49-F238E27FC236}">
                <a16:creationId xmlns:a16="http://schemas.microsoft.com/office/drawing/2014/main" id="{53629D46-B79D-A046-BCF3-DC8FAC146695}"/>
              </a:ext>
            </a:extLst>
          </p:cNvPr>
          <p:cNvSpPr txBox="1"/>
          <p:nvPr/>
        </p:nvSpPr>
        <p:spPr>
          <a:xfrm>
            <a:off x="7745199" y="3693592"/>
            <a:ext cx="796180" cy="535531"/>
          </a:xfrm>
          <a:prstGeom prst="rect">
            <a:avLst/>
          </a:prstGeom>
          <a:noFill/>
        </p:spPr>
        <p:txBody>
          <a:bodyPr wrap="none" rtlCol="0">
            <a:spAutoFit/>
          </a:bodyPr>
          <a:lstStyle/>
          <a:p>
            <a:r>
              <a:rPr lang="en-US" dirty="0"/>
              <a:t>cost</a:t>
            </a:r>
          </a:p>
        </p:txBody>
      </p:sp>
      <p:cxnSp>
        <p:nvCxnSpPr>
          <p:cNvPr id="82" name="Straight Connector 81">
            <a:extLst>
              <a:ext uri="{FF2B5EF4-FFF2-40B4-BE49-F238E27FC236}">
                <a16:creationId xmlns:a16="http://schemas.microsoft.com/office/drawing/2014/main" id="{83D1749E-5CA9-9B4F-85C0-96B772D36AE6}"/>
              </a:ext>
            </a:extLst>
          </p:cNvPr>
          <p:cNvCxnSpPr>
            <a:cxnSpLocks/>
          </p:cNvCxnSpPr>
          <p:nvPr/>
        </p:nvCxnSpPr>
        <p:spPr>
          <a:xfrm>
            <a:off x="8672894" y="5635103"/>
            <a:ext cx="797677" cy="349137"/>
          </a:xfrm>
          <a:prstGeom prst="line">
            <a:avLst/>
          </a:prstGeom>
          <a:ln>
            <a:solidFill>
              <a:srgbClr val="AEF200"/>
            </a:solidFill>
          </a:ln>
        </p:spPr>
        <p:style>
          <a:lnRef idx="3">
            <a:schemeClr val="accent3"/>
          </a:lnRef>
          <a:fillRef idx="0">
            <a:schemeClr val="accent3"/>
          </a:fillRef>
          <a:effectRef idx="2">
            <a:schemeClr val="accent3"/>
          </a:effectRef>
          <a:fontRef idx="minor">
            <a:schemeClr val="tx1"/>
          </a:fontRef>
        </p:style>
      </p:cxnSp>
      <p:cxnSp>
        <p:nvCxnSpPr>
          <p:cNvPr id="84" name="Straight Connector 83">
            <a:extLst>
              <a:ext uri="{FF2B5EF4-FFF2-40B4-BE49-F238E27FC236}">
                <a16:creationId xmlns:a16="http://schemas.microsoft.com/office/drawing/2014/main" id="{BB8E0CA7-CB3D-914A-9FB4-6ED37D3F15D0}"/>
              </a:ext>
            </a:extLst>
          </p:cNvPr>
          <p:cNvCxnSpPr>
            <a:cxnSpLocks/>
          </p:cNvCxnSpPr>
          <p:nvPr/>
        </p:nvCxnSpPr>
        <p:spPr>
          <a:xfrm>
            <a:off x="9470571" y="5984240"/>
            <a:ext cx="625857" cy="0"/>
          </a:xfrm>
          <a:prstGeom prst="line">
            <a:avLst/>
          </a:prstGeom>
          <a:ln>
            <a:solidFill>
              <a:srgbClr val="7030A0"/>
            </a:solidFill>
          </a:ln>
        </p:spPr>
        <p:style>
          <a:lnRef idx="3">
            <a:schemeClr val="accent5"/>
          </a:lnRef>
          <a:fillRef idx="0">
            <a:schemeClr val="accent5"/>
          </a:fillRef>
          <a:effectRef idx="2">
            <a:schemeClr val="accent5"/>
          </a:effectRef>
          <a:fontRef idx="minor">
            <a:schemeClr val="tx1"/>
          </a:fontRef>
        </p:style>
      </p:cxnSp>
      <p:sp>
        <p:nvSpPr>
          <p:cNvPr id="87" name="TextBox 86">
            <a:extLst>
              <a:ext uri="{FF2B5EF4-FFF2-40B4-BE49-F238E27FC236}">
                <a16:creationId xmlns:a16="http://schemas.microsoft.com/office/drawing/2014/main" id="{DBB617C6-8EE3-9742-9F7E-AF2ACFC8FE89}"/>
              </a:ext>
            </a:extLst>
          </p:cNvPr>
          <p:cNvSpPr txBox="1"/>
          <p:nvPr/>
        </p:nvSpPr>
        <p:spPr>
          <a:xfrm>
            <a:off x="8868787" y="5407726"/>
            <a:ext cx="665567" cy="400110"/>
          </a:xfrm>
          <a:prstGeom prst="rect">
            <a:avLst/>
          </a:prstGeom>
          <a:noFill/>
          <a:ln>
            <a:solidFill>
              <a:srgbClr val="AEF200"/>
            </a:solidFill>
          </a:ln>
        </p:spPr>
        <p:txBody>
          <a:bodyPr wrap="none" rtlCol="0">
            <a:spAutoFit/>
          </a:bodyPr>
          <a:lstStyle/>
          <a:p>
            <a:r>
              <a:rPr lang="en-US" sz="2000" dirty="0">
                <a:solidFill>
                  <a:srgbClr val="00B050"/>
                </a:solidFill>
              </a:rPr>
              <a:t>2.5D</a:t>
            </a:r>
          </a:p>
        </p:txBody>
      </p:sp>
      <p:sp>
        <p:nvSpPr>
          <p:cNvPr id="88" name="TextBox 87">
            <a:extLst>
              <a:ext uri="{FF2B5EF4-FFF2-40B4-BE49-F238E27FC236}">
                <a16:creationId xmlns:a16="http://schemas.microsoft.com/office/drawing/2014/main" id="{9213140F-087C-FD4B-80A9-D794289CE6A4}"/>
              </a:ext>
            </a:extLst>
          </p:cNvPr>
          <p:cNvSpPr txBox="1"/>
          <p:nvPr/>
        </p:nvSpPr>
        <p:spPr>
          <a:xfrm>
            <a:off x="9701563" y="5558948"/>
            <a:ext cx="471604" cy="400110"/>
          </a:xfrm>
          <a:prstGeom prst="rect">
            <a:avLst/>
          </a:prstGeom>
          <a:noFill/>
        </p:spPr>
        <p:txBody>
          <a:bodyPr wrap="none" rtlCol="0">
            <a:spAutoFit/>
          </a:bodyPr>
          <a:lstStyle/>
          <a:p>
            <a:r>
              <a:rPr lang="en-US" sz="2000" dirty="0">
                <a:solidFill>
                  <a:srgbClr val="7030A0"/>
                </a:solidFill>
              </a:rPr>
              <a:t>3D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7F24305-B1E5-0441-BB56-AA339D018827}"/>
                  </a:ext>
                </a:extLst>
              </p:cNvPr>
              <p:cNvSpPr txBox="1"/>
              <p:nvPr/>
            </p:nvSpPr>
            <p:spPr>
              <a:xfrm>
                <a:off x="295617" y="5587279"/>
                <a:ext cx="576696" cy="535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m:oMathPara>
                </a14:m>
                <a:endParaRPr lang="en-US" dirty="0"/>
              </a:p>
            </p:txBody>
          </p:sp>
        </mc:Choice>
        <mc:Fallback xmlns="">
          <p:sp>
            <p:nvSpPr>
              <p:cNvPr id="3" name="TextBox 2">
                <a:extLst>
                  <a:ext uri="{FF2B5EF4-FFF2-40B4-BE49-F238E27FC236}">
                    <a16:creationId xmlns:a16="http://schemas.microsoft.com/office/drawing/2014/main" id="{77F24305-B1E5-0441-BB56-AA339D018827}"/>
                  </a:ext>
                </a:extLst>
              </p:cNvPr>
              <p:cNvSpPr txBox="1">
                <a:spLocks noRot="1" noChangeAspect="1" noMove="1" noResize="1" noEditPoints="1" noAdjustHandles="1" noChangeArrowheads="1" noChangeShapeType="1" noTextEdit="1"/>
              </p:cNvSpPr>
              <p:nvPr/>
            </p:nvSpPr>
            <p:spPr>
              <a:xfrm>
                <a:off x="295617" y="5587279"/>
                <a:ext cx="576696" cy="535531"/>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A54CF51-4E85-9E4D-A43A-B90D3CCEE2F3}"/>
                  </a:ext>
                </a:extLst>
              </p:cNvPr>
              <p:cNvSpPr txBox="1"/>
              <p:nvPr/>
            </p:nvSpPr>
            <p:spPr>
              <a:xfrm>
                <a:off x="1508738" y="6864074"/>
                <a:ext cx="575862" cy="571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𝑗</m:t>
                          </m:r>
                        </m:sub>
                      </m:sSub>
                    </m:oMath>
                  </m:oMathPara>
                </a14:m>
                <a:endParaRPr lang="en-US" dirty="0"/>
              </a:p>
            </p:txBody>
          </p:sp>
        </mc:Choice>
        <mc:Fallback xmlns="">
          <p:sp>
            <p:nvSpPr>
              <p:cNvPr id="36" name="TextBox 35">
                <a:extLst>
                  <a:ext uri="{FF2B5EF4-FFF2-40B4-BE49-F238E27FC236}">
                    <a16:creationId xmlns:a16="http://schemas.microsoft.com/office/drawing/2014/main" id="{2A54CF51-4E85-9E4D-A43A-B90D3CCEE2F3}"/>
                  </a:ext>
                </a:extLst>
              </p:cNvPr>
              <p:cNvSpPr txBox="1">
                <a:spLocks noRot="1" noChangeAspect="1" noMove="1" noResize="1" noEditPoints="1" noAdjustHandles="1" noChangeArrowheads="1" noChangeShapeType="1" noTextEdit="1"/>
              </p:cNvSpPr>
              <p:nvPr/>
            </p:nvSpPr>
            <p:spPr>
              <a:xfrm>
                <a:off x="1508738" y="6864074"/>
                <a:ext cx="575862" cy="571182"/>
              </a:xfrm>
              <a:prstGeom prst="rect">
                <a:avLst/>
              </a:prstGeom>
              <a:blipFill>
                <a:blip r:embed="rId7"/>
                <a:stretch>
                  <a:fillRect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2644386-23DC-DF40-B611-ED7ED43073E9}"/>
                  </a:ext>
                </a:extLst>
              </p:cNvPr>
              <p:cNvSpPr txBox="1"/>
              <p:nvPr/>
            </p:nvSpPr>
            <p:spPr>
              <a:xfrm>
                <a:off x="3071539" y="6366843"/>
                <a:ext cx="644279" cy="535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𝑘</m:t>
                          </m:r>
                        </m:sub>
                      </m:sSub>
                    </m:oMath>
                  </m:oMathPara>
                </a14:m>
                <a:endParaRPr lang="en-US" dirty="0"/>
              </a:p>
            </p:txBody>
          </p:sp>
        </mc:Choice>
        <mc:Fallback xmlns="">
          <p:sp>
            <p:nvSpPr>
              <p:cNvPr id="37" name="TextBox 36">
                <a:extLst>
                  <a:ext uri="{FF2B5EF4-FFF2-40B4-BE49-F238E27FC236}">
                    <a16:creationId xmlns:a16="http://schemas.microsoft.com/office/drawing/2014/main" id="{A2644386-23DC-DF40-B611-ED7ED43073E9}"/>
                  </a:ext>
                </a:extLst>
              </p:cNvPr>
              <p:cNvSpPr txBox="1">
                <a:spLocks noRot="1" noChangeAspect="1" noMove="1" noResize="1" noEditPoints="1" noAdjustHandles="1" noChangeArrowheads="1" noChangeShapeType="1" noTextEdit="1"/>
              </p:cNvSpPr>
              <p:nvPr/>
            </p:nvSpPr>
            <p:spPr>
              <a:xfrm>
                <a:off x="3071539" y="6366843"/>
                <a:ext cx="644279" cy="535531"/>
              </a:xfrm>
              <a:prstGeom prst="rect">
                <a:avLst/>
              </a:prstGeom>
              <a:blipFill>
                <a:blip r:embed="rId8"/>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9195AC7-6B7D-9448-B214-6CD0ECCBB618}"/>
                  </a:ext>
                </a:extLst>
              </p:cNvPr>
              <p:cNvSpPr txBox="1"/>
              <p:nvPr/>
            </p:nvSpPr>
            <p:spPr>
              <a:xfrm>
                <a:off x="4399608" y="5505243"/>
                <a:ext cx="576696" cy="535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m:oMathPara>
                </a14:m>
                <a:endParaRPr lang="en-US" dirty="0"/>
              </a:p>
            </p:txBody>
          </p:sp>
        </mc:Choice>
        <mc:Fallback xmlns="">
          <p:sp>
            <p:nvSpPr>
              <p:cNvPr id="38" name="TextBox 37">
                <a:extLst>
                  <a:ext uri="{FF2B5EF4-FFF2-40B4-BE49-F238E27FC236}">
                    <a16:creationId xmlns:a16="http://schemas.microsoft.com/office/drawing/2014/main" id="{B9195AC7-6B7D-9448-B214-6CD0ECCBB618}"/>
                  </a:ext>
                </a:extLst>
              </p:cNvPr>
              <p:cNvSpPr txBox="1">
                <a:spLocks noRot="1" noChangeAspect="1" noMove="1" noResize="1" noEditPoints="1" noAdjustHandles="1" noChangeArrowheads="1" noChangeShapeType="1" noTextEdit="1"/>
              </p:cNvSpPr>
              <p:nvPr/>
            </p:nvSpPr>
            <p:spPr>
              <a:xfrm>
                <a:off x="4399608" y="5505243"/>
                <a:ext cx="576696" cy="535531"/>
              </a:xfrm>
              <a:prstGeom prst="rect">
                <a:avLst/>
              </a:prstGeom>
              <a:blipFill>
                <a:blip r:embed="rId9"/>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7AA2FC5-0BFB-EE4E-9DE9-91B313E126C0}"/>
                  </a:ext>
                </a:extLst>
              </p:cNvPr>
              <p:cNvSpPr txBox="1"/>
              <p:nvPr/>
            </p:nvSpPr>
            <p:spPr>
              <a:xfrm>
                <a:off x="5612729" y="6782038"/>
                <a:ext cx="575862" cy="571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𝑗</m:t>
                          </m:r>
                        </m:sub>
                      </m:sSub>
                    </m:oMath>
                  </m:oMathPara>
                </a14:m>
                <a:endParaRPr lang="en-US" dirty="0"/>
              </a:p>
            </p:txBody>
          </p:sp>
        </mc:Choice>
        <mc:Fallback xmlns="">
          <p:sp>
            <p:nvSpPr>
              <p:cNvPr id="40" name="TextBox 39">
                <a:extLst>
                  <a:ext uri="{FF2B5EF4-FFF2-40B4-BE49-F238E27FC236}">
                    <a16:creationId xmlns:a16="http://schemas.microsoft.com/office/drawing/2014/main" id="{57AA2FC5-0BFB-EE4E-9DE9-91B313E126C0}"/>
                  </a:ext>
                </a:extLst>
              </p:cNvPr>
              <p:cNvSpPr txBox="1">
                <a:spLocks noRot="1" noChangeAspect="1" noMove="1" noResize="1" noEditPoints="1" noAdjustHandles="1" noChangeArrowheads="1" noChangeShapeType="1" noTextEdit="1"/>
              </p:cNvSpPr>
              <p:nvPr/>
            </p:nvSpPr>
            <p:spPr>
              <a:xfrm>
                <a:off x="5612729" y="6782038"/>
                <a:ext cx="575862" cy="571182"/>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51E7B01-4CBB-204B-9B34-44C519A5183C}"/>
                  </a:ext>
                </a:extLst>
              </p:cNvPr>
              <p:cNvSpPr txBox="1"/>
              <p:nvPr/>
            </p:nvSpPr>
            <p:spPr>
              <a:xfrm>
                <a:off x="7175530" y="6284807"/>
                <a:ext cx="644279" cy="535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𝑘</m:t>
                          </m:r>
                        </m:sub>
                      </m:sSub>
                    </m:oMath>
                  </m:oMathPara>
                </a14:m>
                <a:endParaRPr lang="en-US" dirty="0"/>
              </a:p>
            </p:txBody>
          </p:sp>
        </mc:Choice>
        <mc:Fallback xmlns="">
          <p:sp>
            <p:nvSpPr>
              <p:cNvPr id="41" name="TextBox 40">
                <a:extLst>
                  <a:ext uri="{FF2B5EF4-FFF2-40B4-BE49-F238E27FC236}">
                    <a16:creationId xmlns:a16="http://schemas.microsoft.com/office/drawing/2014/main" id="{651E7B01-4CBB-204B-9B34-44C519A5183C}"/>
                  </a:ext>
                </a:extLst>
              </p:cNvPr>
              <p:cNvSpPr txBox="1">
                <a:spLocks noRot="1" noChangeAspect="1" noMove="1" noResize="1" noEditPoints="1" noAdjustHandles="1" noChangeArrowheads="1" noChangeShapeType="1" noTextEdit="1"/>
              </p:cNvSpPr>
              <p:nvPr/>
            </p:nvSpPr>
            <p:spPr>
              <a:xfrm>
                <a:off x="7175530" y="6284807"/>
                <a:ext cx="644279" cy="535531"/>
              </a:xfrm>
              <a:prstGeom prst="rect">
                <a:avLst/>
              </a:prstGeom>
              <a:blipFill>
                <a:blip r:embed="rId11"/>
                <a:stretch>
                  <a:fillRect b="-2273"/>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1BE3FD9E-439A-8645-95F8-D18629ACB546}"/>
              </a:ext>
            </a:extLst>
          </p:cNvPr>
          <p:cNvCxnSpPr>
            <a:cxnSpLocks/>
          </p:cNvCxnSpPr>
          <p:nvPr/>
        </p:nvCxnSpPr>
        <p:spPr>
          <a:xfrm>
            <a:off x="7990436" y="4834871"/>
            <a:ext cx="670115" cy="80023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48" name="TextBox 47">
            <a:extLst>
              <a:ext uri="{FF2B5EF4-FFF2-40B4-BE49-F238E27FC236}">
                <a16:creationId xmlns:a16="http://schemas.microsoft.com/office/drawing/2014/main" id="{B4D12054-36F8-3D47-8A40-FCE2746156EC}"/>
              </a:ext>
            </a:extLst>
          </p:cNvPr>
          <p:cNvSpPr txBox="1"/>
          <p:nvPr/>
        </p:nvSpPr>
        <p:spPr>
          <a:xfrm>
            <a:off x="8437092" y="4694331"/>
            <a:ext cx="471604" cy="400110"/>
          </a:xfrm>
          <a:prstGeom prst="rect">
            <a:avLst/>
          </a:prstGeom>
          <a:noFill/>
        </p:spPr>
        <p:txBody>
          <a:bodyPr wrap="none" rtlCol="0">
            <a:spAutoFit/>
          </a:bodyPr>
          <a:lstStyle/>
          <a:p>
            <a:r>
              <a:rPr lang="en-US" sz="2000" dirty="0">
                <a:solidFill>
                  <a:srgbClr val="FF0000"/>
                </a:solidFill>
              </a:rPr>
              <a:t>2D</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5DFA2B2-F991-7645-88D4-223896B89F4F}"/>
                  </a:ext>
                </a:extLst>
              </p:cNvPr>
              <p:cNvSpPr txBox="1"/>
              <p:nvPr/>
            </p:nvSpPr>
            <p:spPr>
              <a:xfrm>
                <a:off x="6564175" y="1793513"/>
                <a:ext cx="3828357" cy="459228"/>
              </a:xfrm>
              <a:prstGeom prst="rect">
                <a:avLst/>
              </a:prstGeom>
              <a:noFill/>
            </p:spPr>
            <p:txBody>
              <a:bodyPr wrap="none" rtlCol="0">
                <a:spAutoFit/>
              </a:bodyPr>
              <a:lstStyle/>
              <a:p>
                <a:pPr algn="ctr"/>
                <a14:m>
                  <m:oMath xmlns:m="http://schemas.openxmlformats.org/officeDocument/2006/math">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m:t>
                    </m:r>
                    <m:nary>
                      <m:naryPr>
                        <m:chr m:val="∑"/>
                        <m:limLoc m:val="subSup"/>
                        <m:supHide m:val="on"/>
                        <m:ctrlPr>
                          <a:rPr lang="en-US" sz="2400" i="1">
                            <a:latin typeface="Cambria Math" panose="02040503050406030204" pitchFamily="18" charset="0"/>
                          </a:rPr>
                        </m:ctrlPr>
                      </m:naryPr>
                      <m:sub>
                        <m:r>
                          <m:rPr>
                            <m:brk m:alnAt="1"/>
                          </m:rPr>
                          <a:rPr lang="en-US" sz="2400" i="1">
                            <a:latin typeface="Cambria Math" panose="02040503050406030204" pitchFamily="18" charset="0"/>
                          </a:rPr>
                          <m:t>𝑘</m:t>
                        </m:r>
                      </m:sub>
                      <m:sup/>
                      <m:e>
                        <m:r>
                          <a:rPr lang="en-US" sz="2400" i="1">
                            <a:latin typeface="Cambria Math" panose="02040503050406030204" pitchFamily="18" charset="0"/>
                          </a:rPr>
                          <m:t>(</m:t>
                        </m:r>
                        <m:r>
                          <a:rPr lang="en-US" sz="2400" i="1">
                            <a:latin typeface="Cambria Math" panose="02040503050406030204" pitchFamily="18" charset="0"/>
                          </a:rPr>
                          <m:t>𝐴</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𝑘</m:t>
                            </m:r>
                          </m:e>
                        </m:d>
                        <m:r>
                          <a:rPr lang="en-US" sz="2400" i="1">
                            <a:latin typeface="Cambria Math" panose="02040503050406030204" pitchFamily="18" charset="0"/>
                          </a:rPr>
                          <m:t>∗</m:t>
                        </m:r>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𝑗</m:t>
                        </m:r>
                      </m:e>
                    </m:nary>
                    <m:r>
                      <a:rPr lang="en-US" sz="2400" i="1">
                        <a:latin typeface="Cambria Math" panose="02040503050406030204" pitchFamily="18" charset="0"/>
                      </a:rPr>
                      <m:t>]</m:t>
                    </m:r>
                  </m:oMath>
                </a14:m>
                <a:r>
                  <a:rPr lang="en-US" sz="2000" dirty="0"/>
                  <a:t>)</a:t>
                </a:r>
              </a:p>
            </p:txBody>
          </p:sp>
        </mc:Choice>
        <mc:Fallback xmlns="">
          <p:sp>
            <p:nvSpPr>
              <p:cNvPr id="20" name="TextBox 19">
                <a:extLst>
                  <a:ext uri="{FF2B5EF4-FFF2-40B4-BE49-F238E27FC236}">
                    <a16:creationId xmlns:a16="http://schemas.microsoft.com/office/drawing/2014/main" id="{85DFA2B2-F991-7645-88D4-223896B89F4F}"/>
                  </a:ext>
                </a:extLst>
              </p:cNvPr>
              <p:cNvSpPr txBox="1">
                <a:spLocks noRot="1" noChangeAspect="1" noMove="1" noResize="1" noEditPoints="1" noAdjustHandles="1" noChangeArrowheads="1" noChangeShapeType="1" noTextEdit="1"/>
              </p:cNvSpPr>
              <p:nvPr/>
            </p:nvSpPr>
            <p:spPr>
              <a:xfrm>
                <a:off x="6564175" y="1793513"/>
                <a:ext cx="3828357" cy="459228"/>
              </a:xfrm>
              <a:prstGeom prst="rect">
                <a:avLst/>
              </a:prstGeom>
              <a:blipFill>
                <a:blip r:embed="rId12"/>
                <a:stretch>
                  <a:fillRect t="-127027" r="-1320" b="-19459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81BDB24-10A4-9F42-B38F-CD7FF7576C16}"/>
              </a:ext>
            </a:extLst>
          </p:cNvPr>
          <p:cNvSpPr txBox="1"/>
          <p:nvPr/>
        </p:nvSpPr>
        <p:spPr>
          <a:xfrm>
            <a:off x="0" y="8741078"/>
            <a:ext cx="184731" cy="5355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9870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23441-1311-1147-8507-604E24D085D9}"/>
              </a:ext>
            </a:extLst>
          </p:cNvPr>
          <p:cNvSpPr>
            <a:spLocks noGrp="1"/>
          </p:cNvSpPr>
          <p:nvPr>
            <p:ph type="title"/>
          </p:nvPr>
        </p:nvSpPr>
        <p:spPr/>
        <p:txBody>
          <a:bodyPr/>
          <a:lstStyle/>
          <a:p>
            <a:r>
              <a:rPr lang="en-US" sz="3200" dirty="0"/>
              <a:t>Construct distributed memory algorithm</a:t>
            </a:r>
          </a:p>
        </p:txBody>
      </p:sp>
      <p:sp>
        <p:nvSpPr>
          <p:cNvPr id="4" name="Text Placeholder 3">
            <a:extLst>
              <a:ext uri="{FF2B5EF4-FFF2-40B4-BE49-F238E27FC236}">
                <a16:creationId xmlns:a16="http://schemas.microsoft.com/office/drawing/2014/main" id="{FD658A66-FC0A-5B47-AF0E-596064BBD87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A3B90A61-A163-0A4B-8503-724933863EBE}"/>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09C390F0-8D0E-3449-935E-8BB6880EA69D}"/>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06FABFC7-96BE-7047-9366-CF45ECEEBADD}"/>
              </a:ext>
            </a:extLst>
          </p:cNvPr>
          <p:cNvSpPr>
            <a:spLocks noGrp="1"/>
          </p:cNvSpPr>
          <p:nvPr>
            <p:ph type="body" sz="quarter" idx="16"/>
          </p:nvPr>
        </p:nvSpPr>
        <p:spPr>
          <a:xfrm>
            <a:off x="5021988" y="7427122"/>
            <a:ext cx="5808600" cy="369888"/>
          </a:xfrm>
        </p:spPr>
        <p:txBody>
          <a:bodyPr/>
          <a:lstStyle/>
          <a:p>
            <a:endParaRPr lang="en-US"/>
          </a:p>
        </p:txBody>
      </p:sp>
      <p:sp>
        <p:nvSpPr>
          <p:cNvPr id="8" name="Cube 7">
            <a:extLst>
              <a:ext uri="{FF2B5EF4-FFF2-40B4-BE49-F238E27FC236}">
                <a16:creationId xmlns:a16="http://schemas.microsoft.com/office/drawing/2014/main" id="{5A0C21F0-D512-FC4E-B52D-7637F2DFB66A}"/>
              </a:ext>
            </a:extLst>
          </p:cNvPr>
          <p:cNvSpPr/>
          <p:nvPr/>
        </p:nvSpPr>
        <p:spPr>
          <a:xfrm>
            <a:off x="6032785" y="2741694"/>
            <a:ext cx="4457215" cy="4342711"/>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521A57FD-DC22-7F49-8F2E-B9EA70AE5B8D}"/>
              </a:ext>
            </a:extLst>
          </p:cNvPr>
          <p:cNvCxnSpPr>
            <a:cxnSpLocks/>
            <a:stCxn id="8" idx="1"/>
            <a:endCxn id="8" idx="3"/>
          </p:cNvCxnSpPr>
          <p:nvPr/>
        </p:nvCxnSpPr>
        <p:spPr>
          <a:xfrm>
            <a:off x="7718554" y="3827372"/>
            <a:ext cx="0" cy="3257033"/>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E1A9A01B-5025-5F4C-92BE-FE2E8E7108FE}"/>
              </a:ext>
            </a:extLst>
          </p:cNvPr>
          <p:cNvCxnSpPr>
            <a:cxnSpLocks/>
            <a:stCxn id="8" idx="0"/>
            <a:endCxn id="8" idx="1"/>
          </p:cNvCxnSpPr>
          <p:nvPr/>
        </p:nvCxnSpPr>
        <p:spPr>
          <a:xfrm flipH="1">
            <a:off x="7718554" y="2741694"/>
            <a:ext cx="1085677" cy="1085678"/>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58135E7F-ABDA-9D46-8616-B9F69C996AD7}"/>
              </a:ext>
            </a:extLst>
          </p:cNvPr>
          <p:cNvCxnSpPr>
            <a:cxnSpLocks/>
            <a:stCxn id="8" idx="4"/>
            <a:endCxn id="8" idx="2"/>
          </p:cNvCxnSpPr>
          <p:nvPr/>
        </p:nvCxnSpPr>
        <p:spPr>
          <a:xfrm flipH="1">
            <a:off x="6032785" y="5455888"/>
            <a:ext cx="3371537"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42A4BF69-E8E6-D94A-9EB8-0729356EF229}"/>
              </a:ext>
            </a:extLst>
          </p:cNvPr>
          <p:cNvCxnSpPr>
            <a:cxnSpLocks/>
            <a:stCxn id="8" idx="5"/>
            <a:endCxn id="8" idx="4"/>
          </p:cNvCxnSpPr>
          <p:nvPr/>
        </p:nvCxnSpPr>
        <p:spPr>
          <a:xfrm flipH="1">
            <a:off x="9404322" y="4370211"/>
            <a:ext cx="1085678" cy="1085677"/>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3FF3592-FD6E-AD40-B353-0A9790CD428D}"/>
              </a:ext>
            </a:extLst>
          </p:cNvPr>
          <p:cNvCxnSpPr>
            <a:cxnSpLocks/>
          </p:cNvCxnSpPr>
          <p:nvPr/>
        </p:nvCxnSpPr>
        <p:spPr>
          <a:xfrm>
            <a:off x="10032758" y="3233049"/>
            <a:ext cx="0" cy="3215252"/>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08A82607-8AC7-7B45-B81A-586DE850929D}"/>
              </a:ext>
            </a:extLst>
          </p:cNvPr>
          <p:cNvCxnSpPr>
            <a:cxnSpLocks/>
          </p:cNvCxnSpPr>
          <p:nvPr/>
        </p:nvCxnSpPr>
        <p:spPr>
          <a:xfrm flipH="1">
            <a:off x="6625032" y="3197535"/>
            <a:ext cx="3407726" cy="0"/>
          </a:xfrm>
          <a:prstGeom prst="line">
            <a:avLst/>
          </a:prstGeom>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41E17FF8-BB3F-EB45-BDC4-16D6CEF49F51}"/>
              </a:ext>
            </a:extLst>
          </p:cNvPr>
          <p:cNvSpPr txBox="1"/>
          <p:nvPr/>
        </p:nvSpPr>
        <p:spPr>
          <a:xfrm>
            <a:off x="7076524" y="7112542"/>
            <a:ext cx="453970" cy="461665"/>
          </a:xfrm>
          <a:prstGeom prst="rect">
            <a:avLst/>
          </a:prstGeom>
          <a:noFill/>
        </p:spPr>
        <p:txBody>
          <a:bodyPr wrap="none" rtlCol="0">
            <a:spAutoFit/>
          </a:bodyPr>
          <a:lstStyle/>
          <a:p>
            <a:r>
              <a:rPr lang="en-US" sz="2400" dirty="0"/>
              <a:t>Ni</a:t>
            </a:r>
            <a:endParaRPr lang="en-US" dirty="0"/>
          </a:p>
        </p:txBody>
      </p:sp>
      <p:sp>
        <p:nvSpPr>
          <p:cNvPr id="16" name="TextBox 15">
            <a:extLst>
              <a:ext uri="{FF2B5EF4-FFF2-40B4-BE49-F238E27FC236}">
                <a16:creationId xmlns:a16="http://schemas.microsoft.com/office/drawing/2014/main" id="{574817C6-72CF-C846-AE99-6CCD5F064611}"/>
              </a:ext>
            </a:extLst>
          </p:cNvPr>
          <p:cNvSpPr txBox="1"/>
          <p:nvPr/>
        </p:nvSpPr>
        <p:spPr>
          <a:xfrm>
            <a:off x="5561247" y="5430580"/>
            <a:ext cx="457176" cy="461665"/>
          </a:xfrm>
          <a:prstGeom prst="rect">
            <a:avLst/>
          </a:prstGeom>
          <a:noFill/>
        </p:spPr>
        <p:txBody>
          <a:bodyPr wrap="none" rtlCol="0">
            <a:spAutoFit/>
          </a:bodyPr>
          <a:lstStyle/>
          <a:p>
            <a:r>
              <a:rPr lang="en-US" sz="2400" dirty="0"/>
              <a:t>Nj</a:t>
            </a:r>
            <a:endParaRPr lang="en-US" dirty="0"/>
          </a:p>
        </p:txBody>
      </p:sp>
      <p:sp>
        <p:nvSpPr>
          <p:cNvPr id="17" name="TextBox 16">
            <a:extLst>
              <a:ext uri="{FF2B5EF4-FFF2-40B4-BE49-F238E27FC236}">
                <a16:creationId xmlns:a16="http://schemas.microsoft.com/office/drawing/2014/main" id="{DA3F2D2B-0CA8-904A-9A4D-A759AA48CED6}"/>
              </a:ext>
            </a:extLst>
          </p:cNvPr>
          <p:cNvSpPr txBox="1"/>
          <p:nvPr/>
        </p:nvSpPr>
        <p:spPr>
          <a:xfrm>
            <a:off x="10003419" y="6423404"/>
            <a:ext cx="522900" cy="461665"/>
          </a:xfrm>
          <a:prstGeom prst="rect">
            <a:avLst/>
          </a:prstGeom>
          <a:noFill/>
        </p:spPr>
        <p:txBody>
          <a:bodyPr wrap="none" rtlCol="0">
            <a:spAutoFit/>
          </a:bodyPr>
          <a:lstStyle/>
          <a:p>
            <a:r>
              <a:rPr lang="en-US" sz="2400" dirty="0" err="1"/>
              <a:t>Nk</a:t>
            </a:r>
            <a:endParaRPr lang="en-US" sz="2400" dirty="0"/>
          </a:p>
        </p:txBody>
      </p:sp>
      <p:sp>
        <p:nvSpPr>
          <p:cNvPr id="147" name="TextBox 146">
            <a:extLst>
              <a:ext uri="{FF2B5EF4-FFF2-40B4-BE49-F238E27FC236}">
                <a16:creationId xmlns:a16="http://schemas.microsoft.com/office/drawing/2014/main" id="{40133DAF-692B-7F4B-9BFE-B7E20D015C24}"/>
              </a:ext>
            </a:extLst>
          </p:cNvPr>
          <p:cNvSpPr txBox="1"/>
          <p:nvPr/>
        </p:nvSpPr>
        <p:spPr>
          <a:xfrm>
            <a:off x="1615156" y="1403596"/>
            <a:ext cx="2502801" cy="535531"/>
          </a:xfrm>
          <a:prstGeom prst="rect">
            <a:avLst/>
          </a:prstGeom>
          <a:noFill/>
        </p:spPr>
        <p:txBody>
          <a:bodyPr wrap="none" rtlCol="0">
            <a:spAutoFit/>
          </a:bodyPr>
          <a:lstStyle/>
          <a:p>
            <a:r>
              <a:rPr lang="en-US" dirty="0"/>
              <a:t>Global memory</a:t>
            </a:r>
          </a:p>
        </p:txBody>
      </p:sp>
      <p:sp>
        <p:nvSpPr>
          <p:cNvPr id="63" name="Cube 62">
            <a:extLst>
              <a:ext uri="{FF2B5EF4-FFF2-40B4-BE49-F238E27FC236}">
                <a16:creationId xmlns:a16="http://schemas.microsoft.com/office/drawing/2014/main" id="{ED59A823-8113-EE42-A5E6-DAB26F73123D}"/>
              </a:ext>
            </a:extLst>
          </p:cNvPr>
          <p:cNvSpPr/>
          <p:nvPr/>
        </p:nvSpPr>
        <p:spPr>
          <a:xfrm>
            <a:off x="828675" y="2807965"/>
            <a:ext cx="4457215" cy="4342711"/>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64" name="Straight Connector 63">
            <a:extLst>
              <a:ext uri="{FF2B5EF4-FFF2-40B4-BE49-F238E27FC236}">
                <a16:creationId xmlns:a16="http://schemas.microsoft.com/office/drawing/2014/main" id="{605EBCF7-4901-F14E-876A-3115F6AF81C6}"/>
              </a:ext>
            </a:extLst>
          </p:cNvPr>
          <p:cNvCxnSpPr>
            <a:cxnSpLocks/>
            <a:stCxn id="63" idx="1"/>
            <a:endCxn id="63" idx="3"/>
          </p:cNvCxnSpPr>
          <p:nvPr/>
        </p:nvCxnSpPr>
        <p:spPr>
          <a:xfrm>
            <a:off x="2514444" y="3893643"/>
            <a:ext cx="0" cy="3257033"/>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2D33EBAB-F1B1-7047-B8E3-0C6AAF94957C}"/>
              </a:ext>
            </a:extLst>
          </p:cNvPr>
          <p:cNvCxnSpPr>
            <a:cxnSpLocks/>
            <a:stCxn id="63" idx="4"/>
            <a:endCxn id="63" idx="2"/>
          </p:cNvCxnSpPr>
          <p:nvPr/>
        </p:nvCxnSpPr>
        <p:spPr>
          <a:xfrm flipH="1">
            <a:off x="828675" y="5522159"/>
            <a:ext cx="3371537" cy="0"/>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413E9E0E-18EA-D749-8201-25E3B73A0C30}"/>
              </a:ext>
            </a:extLst>
          </p:cNvPr>
          <p:cNvCxnSpPr>
            <a:cxnSpLocks/>
            <a:stCxn id="63" idx="5"/>
            <a:endCxn id="63" idx="4"/>
          </p:cNvCxnSpPr>
          <p:nvPr/>
        </p:nvCxnSpPr>
        <p:spPr>
          <a:xfrm flipH="1">
            <a:off x="4200212" y="4436482"/>
            <a:ext cx="1085678" cy="1085677"/>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2ABAFD0D-7687-D845-A771-A533AB9F3870}"/>
              </a:ext>
            </a:extLst>
          </p:cNvPr>
          <p:cNvCxnSpPr>
            <a:cxnSpLocks/>
          </p:cNvCxnSpPr>
          <p:nvPr/>
        </p:nvCxnSpPr>
        <p:spPr>
          <a:xfrm>
            <a:off x="4878396" y="3306141"/>
            <a:ext cx="0" cy="3215252"/>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4F6C1341-A0E1-F74A-A01A-BA845AE1BF6C}"/>
              </a:ext>
            </a:extLst>
          </p:cNvPr>
          <p:cNvCxnSpPr>
            <a:cxnSpLocks/>
          </p:cNvCxnSpPr>
          <p:nvPr/>
        </p:nvCxnSpPr>
        <p:spPr>
          <a:xfrm flipH="1">
            <a:off x="1470670" y="3270627"/>
            <a:ext cx="3407726" cy="0"/>
          </a:xfrm>
          <a:prstGeom prst="line">
            <a:avLst/>
          </a:prstGeom>
        </p:spPr>
        <p:style>
          <a:lnRef idx="2">
            <a:schemeClr val="dk1"/>
          </a:lnRef>
          <a:fillRef idx="0">
            <a:schemeClr val="dk1"/>
          </a:fillRef>
          <a:effectRef idx="1">
            <a:schemeClr val="dk1"/>
          </a:effectRef>
          <a:fontRef idx="minor">
            <a:schemeClr val="tx1"/>
          </a:fontRef>
        </p:style>
      </p:cxnSp>
      <p:sp>
        <p:nvSpPr>
          <p:cNvPr id="73" name="TextBox 72">
            <a:extLst>
              <a:ext uri="{FF2B5EF4-FFF2-40B4-BE49-F238E27FC236}">
                <a16:creationId xmlns:a16="http://schemas.microsoft.com/office/drawing/2014/main" id="{F5105065-378F-CD42-98A8-D8B77FA2C709}"/>
              </a:ext>
            </a:extLst>
          </p:cNvPr>
          <p:cNvSpPr txBox="1"/>
          <p:nvPr/>
        </p:nvSpPr>
        <p:spPr>
          <a:xfrm>
            <a:off x="2232224" y="7175400"/>
            <a:ext cx="453970" cy="461665"/>
          </a:xfrm>
          <a:prstGeom prst="rect">
            <a:avLst/>
          </a:prstGeom>
          <a:noFill/>
        </p:spPr>
        <p:txBody>
          <a:bodyPr wrap="none" rtlCol="0">
            <a:spAutoFit/>
          </a:bodyPr>
          <a:lstStyle/>
          <a:p>
            <a:r>
              <a:rPr lang="en-US" sz="2400" dirty="0"/>
              <a:t>Ni</a:t>
            </a:r>
            <a:endParaRPr lang="en-US" dirty="0"/>
          </a:p>
        </p:txBody>
      </p:sp>
      <p:sp>
        <p:nvSpPr>
          <p:cNvPr id="78" name="TextBox 77">
            <a:extLst>
              <a:ext uri="{FF2B5EF4-FFF2-40B4-BE49-F238E27FC236}">
                <a16:creationId xmlns:a16="http://schemas.microsoft.com/office/drawing/2014/main" id="{302F1C39-D032-4044-9F4D-325D04D43875}"/>
              </a:ext>
            </a:extLst>
          </p:cNvPr>
          <p:cNvSpPr txBox="1"/>
          <p:nvPr/>
        </p:nvSpPr>
        <p:spPr>
          <a:xfrm>
            <a:off x="435987" y="5588278"/>
            <a:ext cx="457176" cy="461665"/>
          </a:xfrm>
          <a:prstGeom prst="rect">
            <a:avLst/>
          </a:prstGeom>
          <a:noFill/>
        </p:spPr>
        <p:txBody>
          <a:bodyPr wrap="none" rtlCol="0">
            <a:spAutoFit/>
          </a:bodyPr>
          <a:lstStyle/>
          <a:p>
            <a:r>
              <a:rPr lang="en-US" sz="2400" dirty="0"/>
              <a:t>Nj</a:t>
            </a:r>
            <a:endParaRPr lang="en-US" dirty="0"/>
          </a:p>
        </p:txBody>
      </p:sp>
      <p:sp>
        <p:nvSpPr>
          <p:cNvPr id="79" name="TextBox 78">
            <a:extLst>
              <a:ext uri="{FF2B5EF4-FFF2-40B4-BE49-F238E27FC236}">
                <a16:creationId xmlns:a16="http://schemas.microsoft.com/office/drawing/2014/main" id="{DC162F39-C622-FE4E-BF7E-A61366FD7BFF}"/>
              </a:ext>
            </a:extLst>
          </p:cNvPr>
          <p:cNvSpPr txBox="1"/>
          <p:nvPr/>
        </p:nvSpPr>
        <p:spPr>
          <a:xfrm>
            <a:off x="4849057" y="6496496"/>
            <a:ext cx="522900" cy="461665"/>
          </a:xfrm>
          <a:prstGeom prst="rect">
            <a:avLst/>
          </a:prstGeom>
          <a:noFill/>
        </p:spPr>
        <p:txBody>
          <a:bodyPr wrap="none" rtlCol="0">
            <a:spAutoFit/>
          </a:bodyPr>
          <a:lstStyle/>
          <a:p>
            <a:r>
              <a:rPr lang="en-US" sz="2400" dirty="0" err="1"/>
              <a:t>Nk</a:t>
            </a:r>
            <a:endParaRPr lang="en-US" sz="2400" dirty="0"/>
          </a:p>
        </p:txBody>
      </p:sp>
      <p:cxnSp>
        <p:nvCxnSpPr>
          <p:cNvPr id="80" name="Straight Connector 79">
            <a:extLst>
              <a:ext uri="{FF2B5EF4-FFF2-40B4-BE49-F238E27FC236}">
                <a16:creationId xmlns:a16="http://schemas.microsoft.com/office/drawing/2014/main" id="{94857CAB-56B9-1645-9952-DDE5C9966680}"/>
              </a:ext>
            </a:extLst>
          </p:cNvPr>
          <p:cNvCxnSpPr>
            <a:cxnSpLocks/>
          </p:cNvCxnSpPr>
          <p:nvPr/>
        </p:nvCxnSpPr>
        <p:spPr>
          <a:xfrm flipH="1">
            <a:off x="2550664" y="2797127"/>
            <a:ext cx="1085677" cy="1085678"/>
          </a:xfrm>
          <a:prstGeom prst="line">
            <a:avLst/>
          </a:prstGeom>
        </p:spPr>
        <p:style>
          <a:lnRef idx="2">
            <a:schemeClr val="dk1"/>
          </a:lnRef>
          <a:fillRef idx="0">
            <a:schemeClr val="dk1"/>
          </a:fillRef>
          <a:effectRef idx="1">
            <a:schemeClr val="dk1"/>
          </a:effectRef>
          <a:fontRef idx="minor">
            <a:schemeClr val="tx1"/>
          </a:fontRef>
        </p:style>
      </p:cxnSp>
      <p:sp>
        <p:nvSpPr>
          <p:cNvPr id="81" name="Rectangle 80">
            <a:extLst>
              <a:ext uri="{FF2B5EF4-FFF2-40B4-BE49-F238E27FC236}">
                <a16:creationId xmlns:a16="http://schemas.microsoft.com/office/drawing/2014/main" id="{FE8D98B5-49C6-144C-8D4F-1F1059140FFD}"/>
              </a:ext>
            </a:extLst>
          </p:cNvPr>
          <p:cNvSpPr/>
          <p:nvPr/>
        </p:nvSpPr>
        <p:spPr>
          <a:xfrm>
            <a:off x="1792647" y="3994085"/>
            <a:ext cx="199391"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B0</a:t>
            </a:r>
          </a:p>
        </p:txBody>
      </p:sp>
      <p:sp>
        <p:nvSpPr>
          <p:cNvPr id="85" name="Rectangle 84">
            <a:extLst>
              <a:ext uri="{FF2B5EF4-FFF2-40B4-BE49-F238E27FC236}">
                <a16:creationId xmlns:a16="http://schemas.microsoft.com/office/drawing/2014/main" id="{3661FCB7-7D96-A849-AA89-0EADA3DB8104}"/>
              </a:ext>
            </a:extLst>
          </p:cNvPr>
          <p:cNvSpPr/>
          <p:nvPr/>
        </p:nvSpPr>
        <p:spPr>
          <a:xfrm>
            <a:off x="2054680" y="3997027"/>
            <a:ext cx="195068"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B1</a:t>
            </a:r>
          </a:p>
        </p:txBody>
      </p:sp>
      <p:sp>
        <p:nvSpPr>
          <p:cNvPr id="86" name="Rectangle 85">
            <a:extLst>
              <a:ext uri="{FF2B5EF4-FFF2-40B4-BE49-F238E27FC236}">
                <a16:creationId xmlns:a16="http://schemas.microsoft.com/office/drawing/2014/main" id="{556273AB-3125-4049-BB75-27DBF0D5CBBE}"/>
              </a:ext>
            </a:extLst>
          </p:cNvPr>
          <p:cNvSpPr/>
          <p:nvPr/>
        </p:nvSpPr>
        <p:spPr>
          <a:xfrm>
            <a:off x="1015298" y="4786227"/>
            <a:ext cx="640673" cy="29452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A0</a:t>
            </a:r>
          </a:p>
        </p:txBody>
      </p:sp>
      <p:sp>
        <p:nvSpPr>
          <p:cNvPr id="87" name="Rectangle 86">
            <a:extLst>
              <a:ext uri="{FF2B5EF4-FFF2-40B4-BE49-F238E27FC236}">
                <a16:creationId xmlns:a16="http://schemas.microsoft.com/office/drawing/2014/main" id="{9C0602C8-90CE-9044-ABEE-815FAC8213EC}"/>
              </a:ext>
            </a:extLst>
          </p:cNvPr>
          <p:cNvSpPr/>
          <p:nvPr/>
        </p:nvSpPr>
        <p:spPr>
          <a:xfrm>
            <a:off x="1021031" y="5154899"/>
            <a:ext cx="640673" cy="29452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A1</a:t>
            </a:r>
          </a:p>
        </p:txBody>
      </p:sp>
      <p:sp>
        <p:nvSpPr>
          <p:cNvPr id="88" name="Rectangle 87">
            <a:extLst>
              <a:ext uri="{FF2B5EF4-FFF2-40B4-BE49-F238E27FC236}">
                <a16:creationId xmlns:a16="http://schemas.microsoft.com/office/drawing/2014/main" id="{34FAFD7C-281B-A241-93B5-1440B450F50F}"/>
              </a:ext>
            </a:extLst>
          </p:cNvPr>
          <p:cNvSpPr/>
          <p:nvPr/>
        </p:nvSpPr>
        <p:spPr>
          <a:xfrm>
            <a:off x="1002306" y="4009362"/>
            <a:ext cx="648595" cy="6834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C0</a:t>
            </a:r>
          </a:p>
        </p:txBody>
      </p:sp>
      <p:sp>
        <p:nvSpPr>
          <p:cNvPr id="92" name="Rectangle 91">
            <a:extLst>
              <a:ext uri="{FF2B5EF4-FFF2-40B4-BE49-F238E27FC236}">
                <a16:creationId xmlns:a16="http://schemas.microsoft.com/office/drawing/2014/main" id="{067B36BB-8CAB-EE4D-A50D-B20E60C062E5}"/>
              </a:ext>
            </a:extLst>
          </p:cNvPr>
          <p:cNvSpPr/>
          <p:nvPr/>
        </p:nvSpPr>
        <p:spPr>
          <a:xfrm>
            <a:off x="3440363" y="3986161"/>
            <a:ext cx="199391"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B0</a:t>
            </a:r>
          </a:p>
        </p:txBody>
      </p:sp>
      <p:sp>
        <p:nvSpPr>
          <p:cNvPr id="93" name="Rectangle 92">
            <a:extLst>
              <a:ext uri="{FF2B5EF4-FFF2-40B4-BE49-F238E27FC236}">
                <a16:creationId xmlns:a16="http://schemas.microsoft.com/office/drawing/2014/main" id="{07C9598F-ADF9-0646-9854-9C65CF44D841}"/>
              </a:ext>
            </a:extLst>
          </p:cNvPr>
          <p:cNvSpPr/>
          <p:nvPr/>
        </p:nvSpPr>
        <p:spPr>
          <a:xfrm>
            <a:off x="3678806" y="3986161"/>
            <a:ext cx="195068"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B1</a:t>
            </a:r>
          </a:p>
        </p:txBody>
      </p:sp>
      <p:sp>
        <p:nvSpPr>
          <p:cNvPr id="94" name="Rectangle 93">
            <a:extLst>
              <a:ext uri="{FF2B5EF4-FFF2-40B4-BE49-F238E27FC236}">
                <a16:creationId xmlns:a16="http://schemas.microsoft.com/office/drawing/2014/main" id="{D66884EF-0E9A-004E-87CA-ACB342A0029D}"/>
              </a:ext>
            </a:extLst>
          </p:cNvPr>
          <p:cNvSpPr/>
          <p:nvPr/>
        </p:nvSpPr>
        <p:spPr>
          <a:xfrm>
            <a:off x="1011393" y="6348907"/>
            <a:ext cx="640673" cy="29452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A0</a:t>
            </a:r>
          </a:p>
        </p:txBody>
      </p:sp>
      <p:sp>
        <p:nvSpPr>
          <p:cNvPr id="95" name="Rectangle 94">
            <a:extLst>
              <a:ext uri="{FF2B5EF4-FFF2-40B4-BE49-F238E27FC236}">
                <a16:creationId xmlns:a16="http://schemas.microsoft.com/office/drawing/2014/main" id="{CA673822-48B4-5E46-B038-B9801D3823F2}"/>
              </a:ext>
            </a:extLst>
          </p:cNvPr>
          <p:cNvSpPr/>
          <p:nvPr/>
        </p:nvSpPr>
        <p:spPr>
          <a:xfrm>
            <a:off x="1017126" y="6717579"/>
            <a:ext cx="640673" cy="29452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A1</a:t>
            </a:r>
          </a:p>
        </p:txBody>
      </p:sp>
      <p:sp>
        <p:nvSpPr>
          <p:cNvPr id="98" name="TextBox 97">
            <a:extLst>
              <a:ext uri="{FF2B5EF4-FFF2-40B4-BE49-F238E27FC236}">
                <a16:creationId xmlns:a16="http://schemas.microsoft.com/office/drawing/2014/main" id="{89A2199B-50C4-FC40-84F2-50742414540C}"/>
              </a:ext>
            </a:extLst>
          </p:cNvPr>
          <p:cNvSpPr txBox="1"/>
          <p:nvPr/>
        </p:nvSpPr>
        <p:spPr>
          <a:xfrm>
            <a:off x="6862399" y="1498800"/>
            <a:ext cx="3209597" cy="535531"/>
          </a:xfrm>
          <a:prstGeom prst="rect">
            <a:avLst/>
          </a:prstGeom>
          <a:noFill/>
        </p:spPr>
        <p:txBody>
          <a:bodyPr wrap="none" rtlCol="0">
            <a:spAutoFit/>
          </a:bodyPr>
          <a:lstStyle/>
          <a:p>
            <a:r>
              <a:rPr lang="en-US" dirty="0"/>
              <a:t>Distributed memory</a:t>
            </a:r>
          </a:p>
        </p:txBody>
      </p:sp>
      <p:sp>
        <p:nvSpPr>
          <p:cNvPr id="99" name="Rectangle 98">
            <a:extLst>
              <a:ext uri="{FF2B5EF4-FFF2-40B4-BE49-F238E27FC236}">
                <a16:creationId xmlns:a16="http://schemas.microsoft.com/office/drawing/2014/main" id="{828C8863-41C6-6246-A0FB-A4378825EC58}"/>
              </a:ext>
            </a:extLst>
          </p:cNvPr>
          <p:cNvSpPr/>
          <p:nvPr/>
        </p:nvSpPr>
        <p:spPr>
          <a:xfrm>
            <a:off x="6096210" y="3950963"/>
            <a:ext cx="861287" cy="6834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100" name="Rectangle 99">
            <a:extLst>
              <a:ext uri="{FF2B5EF4-FFF2-40B4-BE49-F238E27FC236}">
                <a16:creationId xmlns:a16="http://schemas.microsoft.com/office/drawing/2014/main" id="{0E6A9574-D184-544D-8705-2B28DBE1E4BE}"/>
              </a:ext>
            </a:extLst>
          </p:cNvPr>
          <p:cNvSpPr/>
          <p:nvPr/>
        </p:nvSpPr>
        <p:spPr>
          <a:xfrm>
            <a:off x="7183149" y="2409813"/>
            <a:ext cx="861287" cy="6293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101" name="Rectangle 100">
            <a:extLst>
              <a:ext uri="{FF2B5EF4-FFF2-40B4-BE49-F238E27FC236}">
                <a16:creationId xmlns:a16="http://schemas.microsoft.com/office/drawing/2014/main" id="{40C2AAD4-96F2-A148-AD3B-1AB2B6BA73C6}"/>
              </a:ext>
            </a:extLst>
          </p:cNvPr>
          <p:cNvSpPr/>
          <p:nvPr/>
        </p:nvSpPr>
        <p:spPr>
          <a:xfrm>
            <a:off x="6110184" y="4733504"/>
            <a:ext cx="844664" cy="29452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A0</a:t>
            </a:r>
          </a:p>
        </p:txBody>
      </p:sp>
      <p:sp>
        <p:nvSpPr>
          <p:cNvPr id="102" name="Rectangle 101">
            <a:extLst>
              <a:ext uri="{FF2B5EF4-FFF2-40B4-BE49-F238E27FC236}">
                <a16:creationId xmlns:a16="http://schemas.microsoft.com/office/drawing/2014/main" id="{12068BA3-F248-8E4A-A7E0-6372F84E3D97}"/>
              </a:ext>
            </a:extLst>
          </p:cNvPr>
          <p:cNvSpPr/>
          <p:nvPr/>
        </p:nvSpPr>
        <p:spPr>
          <a:xfrm>
            <a:off x="6796842" y="6169896"/>
            <a:ext cx="844664" cy="29452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A1</a:t>
            </a:r>
          </a:p>
        </p:txBody>
      </p:sp>
      <p:sp>
        <p:nvSpPr>
          <p:cNvPr id="103" name="Rectangle 102">
            <a:extLst>
              <a:ext uri="{FF2B5EF4-FFF2-40B4-BE49-F238E27FC236}">
                <a16:creationId xmlns:a16="http://schemas.microsoft.com/office/drawing/2014/main" id="{4D3B3D2C-4D35-5A4A-B585-4101695C7BE4}"/>
              </a:ext>
            </a:extLst>
          </p:cNvPr>
          <p:cNvSpPr/>
          <p:nvPr/>
        </p:nvSpPr>
        <p:spPr>
          <a:xfrm>
            <a:off x="7133192" y="3946256"/>
            <a:ext cx="199391"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B0</a:t>
            </a:r>
          </a:p>
        </p:txBody>
      </p:sp>
      <p:sp>
        <p:nvSpPr>
          <p:cNvPr id="104" name="Rectangle 103">
            <a:extLst>
              <a:ext uri="{FF2B5EF4-FFF2-40B4-BE49-F238E27FC236}">
                <a16:creationId xmlns:a16="http://schemas.microsoft.com/office/drawing/2014/main" id="{E900CFD6-950B-A143-96DC-6AEB21B71A41}"/>
              </a:ext>
            </a:extLst>
          </p:cNvPr>
          <p:cNvSpPr/>
          <p:nvPr/>
        </p:nvSpPr>
        <p:spPr>
          <a:xfrm>
            <a:off x="8594991" y="4667193"/>
            <a:ext cx="195068"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B1</a:t>
            </a:r>
          </a:p>
        </p:txBody>
      </p:sp>
      <p:sp>
        <p:nvSpPr>
          <p:cNvPr id="28" name="Right Arrow 27">
            <a:extLst>
              <a:ext uri="{FF2B5EF4-FFF2-40B4-BE49-F238E27FC236}">
                <a16:creationId xmlns:a16="http://schemas.microsoft.com/office/drawing/2014/main" id="{E816F705-8E62-9546-9B49-A7A40694110F}"/>
              </a:ext>
            </a:extLst>
          </p:cNvPr>
          <p:cNvSpPr/>
          <p:nvPr/>
        </p:nvSpPr>
        <p:spPr>
          <a:xfrm>
            <a:off x="7420066" y="4139863"/>
            <a:ext cx="988499" cy="2867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7" name="Right Arrow 106">
            <a:extLst>
              <a:ext uri="{FF2B5EF4-FFF2-40B4-BE49-F238E27FC236}">
                <a16:creationId xmlns:a16="http://schemas.microsoft.com/office/drawing/2014/main" id="{CD315C11-5CAF-2B41-88C1-71A26CF1F3D2}"/>
              </a:ext>
            </a:extLst>
          </p:cNvPr>
          <p:cNvSpPr/>
          <p:nvPr/>
        </p:nvSpPr>
        <p:spPr>
          <a:xfrm rot="10800000">
            <a:off x="7469857" y="4839055"/>
            <a:ext cx="988499" cy="2867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2" name="Right Arrow 111">
            <a:extLst>
              <a:ext uri="{FF2B5EF4-FFF2-40B4-BE49-F238E27FC236}">
                <a16:creationId xmlns:a16="http://schemas.microsoft.com/office/drawing/2014/main" id="{CDD1414C-5555-B944-B00D-133A4D644C3E}"/>
              </a:ext>
            </a:extLst>
          </p:cNvPr>
          <p:cNvSpPr/>
          <p:nvPr/>
        </p:nvSpPr>
        <p:spPr>
          <a:xfrm rot="16200000">
            <a:off x="6730781" y="5406559"/>
            <a:ext cx="988499" cy="2867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3" name="Right Arrow 112">
            <a:extLst>
              <a:ext uri="{FF2B5EF4-FFF2-40B4-BE49-F238E27FC236}">
                <a16:creationId xmlns:a16="http://schemas.microsoft.com/office/drawing/2014/main" id="{1C3B034C-6BF5-5B4B-B2A5-E9B6FE69C53A}"/>
              </a:ext>
            </a:extLst>
          </p:cNvPr>
          <p:cNvSpPr/>
          <p:nvPr/>
        </p:nvSpPr>
        <p:spPr>
          <a:xfrm rot="5400000">
            <a:off x="5913611" y="5452958"/>
            <a:ext cx="988499" cy="2867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D4692878-00F8-4B42-BBAC-EADAC76B6DE2}"/>
              </a:ext>
            </a:extLst>
          </p:cNvPr>
          <p:cNvSpPr txBox="1"/>
          <p:nvPr/>
        </p:nvSpPr>
        <p:spPr>
          <a:xfrm>
            <a:off x="7726732" y="3870532"/>
            <a:ext cx="1107804" cy="369332"/>
          </a:xfrm>
          <a:prstGeom prst="rect">
            <a:avLst/>
          </a:prstGeom>
          <a:noFill/>
        </p:spPr>
        <p:txBody>
          <a:bodyPr wrap="none" rtlCol="0">
            <a:spAutoFit/>
          </a:bodyPr>
          <a:lstStyle/>
          <a:p>
            <a:r>
              <a:rPr lang="en-US" sz="1800" dirty="0">
                <a:solidFill>
                  <a:srgbClr val="C00000"/>
                </a:solidFill>
              </a:rPr>
              <a:t>broadcast</a:t>
            </a:r>
          </a:p>
        </p:txBody>
      </p:sp>
      <p:sp>
        <p:nvSpPr>
          <p:cNvPr id="121" name="Left-Right Arrow 120">
            <a:extLst>
              <a:ext uri="{FF2B5EF4-FFF2-40B4-BE49-F238E27FC236}">
                <a16:creationId xmlns:a16="http://schemas.microsoft.com/office/drawing/2014/main" id="{1FC274B3-6557-E449-BA90-8AF22934F829}"/>
              </a:ext>
            </a:extLst>
          </p:cNvPr>
          <p:cNvSpPr/>
          <p:nvPr/>
        </p:nvSpPr>
        <p:spPr>
          <a:xfrm rot="18972171">
            <a:off x="6858382" y="3254838"/>
            <a:ext cx="715050" cy="319660"/>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72346FE-A13B-374F-98A7-4492059CFA74}"/>
              </a:ext>
            </a:extLst>
          </p:cNvPr>
          <p:cNvSpPr txBox="1"/>
          <p:nvPr/>
        </p:nvSpPr>
        <p:spPr>
          <a:xfrm>
            <a:off x="5600845" y="7268772"/>
            <a:ext cx="184731" cy="535531"/>
          </a:xfrm>
          <a:prstGeom prst="rect">
            <a:avLst/>
          </a:prstGeom>
          <a:noFill/>
        </p:spPr>
        <p:txBody>
          <a:bodyPr wrap="none" rtlCol="0">
            <a:spAutoFit/>
          </a:bodyPr>
          <a:lstStyle/>
          <a:p>
            <a:endParaRPr lang="en-US" dirty="0"/>
          </a:p>
        </p:txBody>
      </p:sp>
      <p:sp>
        <p:nvSpPr>
          <p:cNvPr id="122" name="TextBox 121">
            <a:extLst>
              <a:ext uri="{FF2B5EF4-FFF2-40B4-BE49-F238E27FC236}">
                <a16:creationId xmlns:a16="http://schemas.microsoft.com/office/drawing/2014/main" id="{000283A5-D2F8-2D41-A8B8-5ECE19906224}"/>
              </a:ext>
            </a:extLst>
          </p:cNvPr>
          <p:cNvSpPr txBox="1"/>
          <p:nvPr/>
        </p:nvSpPr>
        <p:spPr>
          <a:xfrm>
            <a:off x="7320642" y="5661413"/>
            <a:ext cx="1107804" cy="369332"/>
          </a:xfrm>
          <a:prstGeom prst="rect">
            <a:avLst/>
          </a:prstGeom>
          <a:noFill/>
        </p:spPr>
        <p:txBody>
          <a:bodyPr wrap="none" rtlCol="0">
            <a:spAutoFit/>
          </a:bodyPr>
          <a:lstStyle/>
          <a:p>
            <a:r>
              <a:rPr lang="en-US" sz="1800" dirty="0">
                <a:solidFill>
                  <a:srgbClr val="C00000"/>
                </a:solidFill>
              </a:rPr>
              <a:t>broadcast</a:t>
            </a:r>
          </a:p>
        </p:txBody>
      </p:sp>
      <p:sp>
        <p:nvSpPr>
          <p:cNvPr id="123" name="TextBox 122">
            <a:extLst>
              <a:ext uri="{FF2B5EF4-FFF2-40B4-BE49-F238E27FC236}">
                <a16:creationId xmlns:a16="http://schemas.microsoft.com/office/drawing/2014/main" id="{9A560DD2-CE05-AB46-AC22-0F16E4ECDAC2}"/>
              </a:ext>
            </a:extLst>
          </p:cNvPr>
          <p:cNvSpPr txBox="1"/>
          <p:nvPr/>
        </p:nvSpPr>
        <p:spPr>
          <a:xfrm>
            <a:off x="7424949" y="3263913"/>
            <a:ext cx="1120884" cy="369332"/>
          </a:xfrm>
          <a:prstGeom prst="rect">
            <a:avLst/>
          </a:prstGeom>
          <a:noFill/>
        </p:spPr>
        <p:txBody>
          <a:bodyPr wrap="none" rtlCol="0">
            <a:spAutoFit/>
          </a:bodyPr>
          <a:lstStyle/>
          <a:p>
            <a:r>
              <a:rPr lang="en-US" sz="1800" dirty="0">
                <a:solidFill>
                  <a:srgbClr val="C00000"/>
                </a:solidFill>
              </a:rPr>
              <a:t>replicated</a:t>
            </a:r>
          </a:p>
        </p:txBody>
      </p:sp>
      <p:sp>
        <p:nvSpPr>
          <p:cNvPr id="124" name="Rectangle 123">
            <a:extLst>
              <a:ext uri="{FF2B5EF4-FFF2-40B4-BE49-F238E27FC236}">
                <a16:creationId xmlns:a16="http://schemas.microsoft.com/office/drawing/2014/main" id="{9F2FCE2D-7B32-2544-A691-9CFA0B3BEBAD}"/>
              </a:ext>
            </a:extLst>
          </p:cNvPr>
          <p:cNvSpPr/>
          <p:nvPr/>
        </p:nvSpPr>
        <p:spPr>
          <a:xfrm>
            <a:off x="2665432" y="4001724"/>
            <a:ext cx="644008" cy="6834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C2</a:t>
            </a:r>
          </a:p>
        </p:txBody>
      </p:sp>
      <p:sp>
        <p:nvSpPr>
          <p:cNvPr id="142" name="Rectangle 141">
            <a:extLst>
              <a:ext uri="{FF2B5EF4-FFF2-40B4-BE49-F238E27FC236}">
                <a16:creationId xmlns:a16="http://schemas.microsoft.com/office/drawing/2014/main" id="{5B5DF574-76CC-1745-8E92-771047E808E4}"/>
              </a:ext>
            </a:extLst>
          </p:cNvPr>
          <p:cNvSpPr/>
          <p:nvPr/>
        </p:nvSpPr>
        <p:spPr>
          <a:xfrm>
            <a:off x="1805163" y="5591717"/>
            <a:ext cx="199391"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B2</a:t>
            </a:r>
          </a:p>
        </p:txBody>
      </p:sp>
      <p:sp>
        <p:nvSpPr>
          <p:cNvPr id="143" name="Rectangle 142">
            <a:extLst>
              <a:ext uri="{FF2B5EF4-FFF2-40B4-BE49-F238E27FC236}">
                <a16:creationId xmlns:a16="http://schemas.microsoft.com/office/drawing/2014/main" id="{3F3A2F78-8075-BE48-88D4-656C069D2ED5}"/>
              </a:ext>
            </a:extLst>
          </p:cNvPr>
          <p:cNvSpPr/>
          <p:nvPr/>
        </p:nvSpPr>
        <p:spPr>
          <a:xfrm>
            <a:off x="2067196" y="5594659"/>
            <a:ext cx="195068"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B3</a:t>
            </a:r>
          </a:p>
        </p:txBody>
      </p:sp>
      <p:sp>
        <p:nvSpPr>
          <p:cNvPr id="144" name="Rectangle 143">
            <a:extLst>
              <a:ext uri="{FF2B5EF4-FFF2-40B4-BE49-F238E27FC236}">
                <a16:creationId xmlns:a16="http://schemas.microsoft.com/office/drawing/2014/main" id="{9ADDCA11-DFFA-1E4B-93AF-8B5EEA113DDA}"/>
              </a:ext>
            </a:extLst>
          </p:cNvPr>
          <p:cNvSpPr/>
          <p:nvPr/>
        </p:nvSpPr>
        <p:spPr>
          <a:xfrm>
            <a:off x="1014822" y="5606994"/>
            <a:ext cx="648595" cy="6834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C1</a:t>
            </a:r>
          </a:p>
        </p:txBody>
      </p:sp>
      <p:sp>
        <p:nvSpPr>
          <p:cNvPr id="145" name="Rectangle 144">
            <a:extLst>
              <a:ext uri="{FF2B5EF4-FFF2-40B4-BE49-F238E27FC236}">
                <a16:creationId xmlns:a16="http://schemas.microsoft.com/office/drawing/2014/main" id="{2BF9A044-E363-9344-9671-B3400C306ED6}"/>
              </a:ext>
            </a:extLst>
          </p:cNvPr>
          <p:cNvSpPr/>
          <p:nvPr/>
        </p:nvSpPr>
        <p:spPr>
          <a:xfrm>
            <a:off x="3452879" y="5583793"/>
            <a:ext cx="199391"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B2</a:t>
            </a:r>
          </a:p>
        </p:txBody>
      </p:sp>
      <p:sp>
        <p:nvSpPr>
          <p:cNvPr id="148" name="Rectangle 147">
            <a:extLst>
              <a:ext uri="{FF2B5EF4-FFF2-40B4-BE49-F238E27FC236}">
                <a16:creationId xmlns:a16="http://schemas.microsoft.com/office/drawing/2014/main" id="{491D00C2-C935-CA4B-8D63-3D896ECC1AA9}"/>
              </a:ext>
            </a:extLst>
          </p:cNvPr>
          <p:cNvSpPr/>
          <p:nvPr/>
        </p:nvSpPr>
        <p:spPr>
          <a:xfrm>
            <a:off x="3691322" y="5583793"/>
            <a:ext cx="195068"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B3</a:t>
            </a:r>
          </a:p>
        </p:txBody>
      </p:sp>
      <p:sp>
        <p:nvSpPr>
          <p:cNvPr id="149" name="Rectangle 148">
            <a:extLst>
              <a:ext uri="{FF2B5EF4-FFF2-40B4-BE49-F238E27FC236}">
                <a16:creationId xmlns:a16="http://schemas.microsoft.com/office/drawing/2014/main" id="{E12B3AFE-6FD9-034C-90FE-27E9C7481028}"/>
              </a:ext>
            </a:extLst>
          </p:cNvPr>
          <p:cNvSpPr/>
          <p:nvPr/>
        </p:nvSpPr>
        <p:spPr>
          <a:xfrm>
            <a:off x="2677948" y="5599356"/>
            <a:ext cx="644008" cy="6834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C3</a:t>
            </a:r>
          </a:p>
        </p:txBody>
      </p:sp>
      <p:sp>
        <p:nvSpPr>
          <p:cNvPr id="150" name="Rectangle 149">
            <a:extLst>
              <a:ext uri="{FF2B5EF4-FFF2-40B4-BE49-F238E27FC236}">
                <a16:creationId xmlns:a16="http://schemas.microsoft.com/office/drawing/2014/main" id="{834D8310-1E1F-8647-9323-CA83A01A7379}"/>
              </a:ext>
            </a:extLst>
          </p:cNvPr>
          <p:cNvSpPr/>
          <p:nvPr/>
        </p:nvSpPr>
        <p:spPr>
          <a:xfrm>
            <a:off x="2651839" y="4801078"/>
            <a:ext cx="640673" cy="29452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A2</a:t>
            </a:r>
          </a:p>
        </p:txBody>
      </p:sp>
      <p:sp>
        <p:nvSpPr>
          <p:cNvPr id="151" name="Rectangle 150">
            <a:extLst>
              <a:ext uri="{FF2B5EF4-FFF2-40B4-BE49-F238E27FC236}">
                <a16:creationId xmlns:a16="http://schemas.microsoft.com/office/drawing/2014/main" id="{52DCE766-25A6-1740-9EB1-CF722E39369E}"/>
              </a:ext>
            </a:extLst>
          </p:cNvPr>
          <p:cNvSpPr/>
          <p:nvPr/>
        </p:nvSpPr>
        <p:spPr>
          <a:xfrm>
            <a:off x="2657572" y="5169750"/>
            <a:ext cx="640673" cy="29452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A3</a:t>
            </a:r>
          </a:p>
        </p:txBody>
      </p:sp>
      <p:sp>
        <p:nvSpPr>
          <p:cNvPr id="152" name="Rectangle 151">
            <a:extLst>
              <a:ext uri="{FF2B5EF4-FFF2-40B4-BE49-F238E27FC236}">
                <a16:creationId xmlns:a16="http://schemas.microsoft.com/office/drawing/2014/main" id="{20E01915-80BE-9443-B55B-3F6F6B36AA6C}"/>
              </a:ext>
            </a:extLst>
          </p:cNvPr>
          <p:cNvSpPr/>
          <p:nvPr/>
        </p:nvSpPr>
        <p:spPr>
          <a:xfrm>
            <a:off x="2647934" y="6363758"/>
            <a:ext cx="640673" cy="29452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A2</a:t>
            </a:r>
          </a:p>
        </p:txBody>
      </p:sp>
      <p:sp>
        <p:nvSpPr>
          <p:cNvPr id="153" name="Rectangle 152">
            <a:extLst>
              <a:ext uri="{FF2B5EF4-FFF2-40B4-BE49-F238E27FC236}">
                <a16:creationId xmlns:a16="http://schemas.microsoft.com/office/drawing/2014/main" id="{14111043-0F86-FA42-BB41-E90DFCA9DCD9}"/>
              </a:ext>
            </a:extLst>
          </p:cNvPr>
          <p:cNvSpPr/>
          <p:nvPr/>
        </p:nvSpPr>
        <p:spPr>
          <a:xfrm>
            <a:off x="2653667" y="6732430"/>
            <a:ext cx="640673" cy="29452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A3</a:t>
            </a:r>
          </a:p>
        </p:txBody>
      </p:sp>
      <p:sp>
        <p:nvSpPr>
          <p:cNvPr id="154" name="Rectangle 153">
            <a:extLst>
              <a:ext uri="{FF2B5EF4-FFF2-40B4-BE49-F238E27FC236}">
                <a16:creationId xmlns:a16="http://schemas.microsoft.com/office/drawing/2014/main" id="{B2F9BD3E-56E1-9F49-B634-CED47B49D85E}"/>
              </a:ext>
            </a:extLst>
          </p:cNvPr>
          <p:cNvSpPr/>
          <p:nvPr/>
        </p:nvSpPr>
        <p:spPr>
          <a:xfrm>
            <a:off x="2894302" y="2018309"/>
            <a:ext cx="199391"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B4</a:t>
            </a:r>
          </a:p>
        </p:txBody>
      </p:sp>
      <p:sp>
        <p:nvSpPr>
          <p:cNvPr id="155" name="Rectangle 154">
            <a:extLst>
              <a:ext uri="{FF2B5EF4-FFF2-40B4-BE49-F238E27FC236}">
                <a16:creationId xmlns:a16="http://schemas.microsoft.com/office/drawing/2014/main" id="{6FE07622-E5BC-1B4F-A434-5B6173871BCC}"/>
              </a:ext>
            </a:extLst>
          </p:cNvPr>
          <p:cNvSpPr/>
          <p:nvPr/>
        </p:nvSpPr>
        <p:spPr>
          <a:xfrm>
            <a:off x="3156335" y="2021251"/>
            <a:ext cx="195068"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B5</a:t>
            </a:r>
          </a:p>
        </p:txBody>
      </p:sp>
      <p:sp>
        <p:nvSpPr>
          <p:cNvPr id="156" name="Rectangle 155">
            <a:extLst>
              <a:ext uri="{FF2B5EF4-FFF2-40B4-BE49-F238E27FC236}">
                <a16:creationId xmlns:a16="http://schemas.microsoft.com/office/drawing/2014/main" id="{C8CF0B94-83C1-7342-A0D6-04A2B5419A32}"/>
              </a:ext>
            </a:extLst>
          </p:cNvPr>
          <p:cNvSpPr/>
          <p:nvPr/>
        </p:nvSpPr>
        <p:spPr>
          <a:xfrm>
            <a:off x="2116953" y="2810451"/>
            <a:ext cx="640673" cy="29452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A4</a:t>
            </a:r>
          </a:p>
        </p:txBody>
      </p:sp>
      <p:sp>
        <p:nvSpPr>
          <p:cNvPr id="157" name="Rectangle 156">
            <a:extLst>
              <a:ext uri="{FF2B5EF4-FFF2-40B4-BE49-F238E27FC236}">
                <a16:creationId xmlns:a16="http://schemas.microsoft.com/office/drawing/2014/main" id="{AB876E49-2BDF-0E46-8B03-A2D5DAD80F40}"/>
              </a:ext>
            </a:extLst>
          </p:cNvPr>
          <p:cNvSpPr/>
          <p:nvPr/>
        </p:nvSpPr>
        <p:spPr>
          <a:xfrm>
            <a:off x="2122686" y="3179123"/>
            <a:ext cx="640673" cy="29452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A5</a:t>
            </a:r>
          </a:p>
        </p:txBody>
      </p:sp>
      <p:sp>
        <p:nvSpPr>
          <p:cNvPr id="158" name="Rectangle 157">
            <a:extLst>
              <a:ext uri="{FF2B5EF4-FFF2-40B4-BE49-F238E27FC236}">
                <a16:creationId xmlns:a16="http://schemas.microsoft.com/office/drawing/2014/main" id="{631AC7E8-16AE-AB40-A65D-4C261834EFEE}"/>
              </a:ext>
            </a:extLst>
          </p:cNvPr>
          <p:cNvSpPr/>
          <p:nvPr/>
        </p:nvSpPr>
        <p:spPr>
          <a:xfrm>
            <a:off x="2103961" y="2033586"/>
            <a:ext cx="648595" cy="6834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C0</a:t>
            </a:r>
          </a:p>
        </p:txBody>
      </p:sp>
      <p:sp>
        <p:nvSpPr>
          <p:cNvPr id="159" name="Rectangle 158">
            <a:extLst>
              <a:ext uri="{FF2B5EF4-FFF2-40B4-BE49-F238E27FC236}">
                <a16:creationId xmlns:a16="http://schemas.microsoft.com/office/drawing/2014/main" id="{4A79547A-7290-DB4C-A3A4-52A538DA293F}"/>
              </a:ext>
            </a:extLst>
          </p:cNvPr>
          <p:cNvSpPr/>
          <p:nvPr/>
        </p:nvSpPr>
        <p:spPr>
          <a:xfrm>
            <a:off x="4542018" y="2010385"/>
            <a:ext cx="199391"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B4</a:t>
            </a:r>
          </a:p>
        </p:txBody>
      </p:sp>
      <p:sp>
        <p:nvSpPr>
          <p:cNvPr id="160" name="Rectangle 159">
            <a:extLst>
              <a:ext uri="{FF2B5EF4-FFF2-40B4-BE49-F238E27FC236}">
                <a16:creationId xmlns:a16="http://schemas.microsoft.com/office/drawing/2014/main" id="{F2440638-0557-814D-94CA-94069D36AC40}"/>
              </a:ext>
            </a:extLst>
          </p:cNvPr>
          <p:cNvSpPr/>
          <p:nvPr/>
        </p:nvSpPr>
        <p:spPr>
          <a:xfrm>
            <a:off x="4780461" y="2010385"/>
            <a:ext cx="195068"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B5</a:t>
            </a:r>
          </a:p>
        </p:txBody>
      </p:sp>
      <p:sp>
        <p:nvSpPr>
          <p:cNvPr id="161" name="Rectangle 160">
            <a:extLst>
              <a:ext uri="{FF2B5EF4-FFF2-40B4-BE49-F238E27FC236}">
                <a16:creationId xmlns:a16="http://schemas.microsoft.com/office/drawing/2014/main" id="{E78E0E50-6AC9-1643-8E8A-1E51D4688BF2}"/>
              </a:ext>
            </a:extLst>
          </p:cNvPr>
          <p:cNvSpPr/>
          <p:nvPr/>
        </p:nvSpPr>
        <p:spPr>
          <a:xfrm>
            <a:off x="3767087" y="2025948"/>
            <a:ext cx="644008" cy="6834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C2</a:t>
            </a:r>
          </a:p>
        </p:txBody>
      </p:sp>
      <p:sp>
        <p:nvSpPr>
          <p:cNvPr id="162" name="Rectangle 161">
            <a:extLst>
              <a:ext uri="{FF2B5EF4-FFF2-40B4-BE49-F238E27FC236}">
                <a16:creationId xmlns:a16="http://schemas.microsoft.com/office/drawing/2014/main" id="{F1229A00-0C90-B644-8188-1E7EE22183EF}"/>
              </a:ext>
            </a:extLst>
          </p:cNvPr>
          <p:cNvSpPr/>
          <p:nvPr/>
        </p:nvSpPr>
        <p:spPr>
          <a:xfrm>
            <a:off x="3753494" y="2825302"/>
            <a:ext cx="640673" cy="29452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A6</a:t>
            </a:r>
          </a:p>
        </p:txBody>
      </p:sp>
      <p:sp>
        <p:nvSpPr>
          <p:cNvPr id="163" name="Rectangle 162">
            <a:extLst>
              <a:ext uri="{FF2B5EF4-FFF2-40B4-BE49-F238E27FC236}">
                <a16:creationId xmlns:a16="http://schemas.microsoft.com/office/drawing/2014/main" id="{D93B8D90-BD38-CC44-B060-BC2F59C17DA8}"/>
              </a:ext>
            </a:extLst>
          </p:cNvPr>
          <p:cNvSpPr/>
          <p:nvPr/>
        </p:nvSpPr>
        <p:spPr>
          <a:xfrm>
            <a:off x="3759227" y="3193974"/>
            <a:ext cx="640673" cy="29452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A7</a:t>
            </a:r>
          </a:p>
        </p:txBody>
      </p:sp>
      <p:sp>
        <p:nvSpPr>
          <p:cNvPr id="3" name="Left-Right Arrow 2">
            <a:extLst>
              <a:ext uri="{FF2B5EF4-FFF2-40B4-BE49-F238E27FC236}">
                <a16:creationId xmlns:a16="http://schemas.microsoft.com/office/drawing/2014/main" id="{E895BBA1-8332-3145-9C7E-7EBF0B083494}"/>
              </a:ext>
            </a:extLst>
          </p:cNvPr>
          <p:cNvSpPr/>
          <p:nvPr/>
        </p:nvSpPr>
        <p:spPr>
          <a:xfrm rot="8080824">
            <a:off x="566669" y="2973423"/>
            <a:ext cx="1179055" cy="276043"/>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Left-Right Arrow 74">
            <a:extLst>
              <a:ext uri="{FF2B5EF4-FFF2-40B4-BE49-F238E27FC236}">
                <a16:creationId xmlns:a16="http://schemas.microsoft.com/office/drawing/2014/main" id="{DB6D8A68-D279-8F46-9A9F-89AFFC52CB12}"/>
              </a:ext>
            </a:extLst>
          </p:cNvPr>
          <p:cNvSpPr/>
          <p:nvPr/>
        </p:nvSpPr>
        <p:spPr>
          <a:xfrm rot="10800000">
            <a:off x="1937724" y="3568343"/>
            <a:ext cx="1179055" cy="276043"/>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Left-Right Arrow 75">
            <a:extLst>
              <a:ext uri="{FF2B5EF4-FFF2-40B4-BE49-F238E27FC236}">
                <a16:creationId xmlns:a16="http://schemas.microsoft.com/office/drawing/2014/main" id="{21DDCFCE-FB59-DA40-A639-D744DB7379FE}"/>
              </a:ext>
            </a:extLst>
          </p:cNvPr>
          <p:cNvSpPr/>
          <p:nvPr/>
        </p:nvSpPr>
        <p:spPr>
          <a:xfrm rot="16200000">
            <a:off x="3987672" y="5031728"/>
            <a:ext cx="1179055" cy="276043"/>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FFEBC90-61CC-F146-99EE-3058EA20D2E8}"/>
              </a:ext>
            </a:extLst>
          </p:cNvPr>
          <p:cNvSpPr txBox="1"/>
          <p:nvPr/>
        </p:nvSpPr>
        <p:spPr>
          <a:xfrm>
            <a:off x="220821" y="2503184"/>
            <a:ext cx="954107" cy="400110"/>
          </a:xfrm>
          <a:prstGeom prst="rect">
            <a:avLst/>
          </a:prstGeom>
          <a:noFill/>
        </p:spPr>
        <p:txBody>
          <a:bodyPr wrap="none" rtlCol="0">
            <a:spAutoFit/>
          </a:bodyPr>
          <a:lstStyle/>
          <a:p>
            <a:r>
              <a:rPr lang="en-US" sz="2000" dirty="0">
                <a:solidFill>
                  <a:schemeClr val="accent1">
                    <a:lumMod val="75000"/>
                  </a:schemeClr>
                </a:solidFill>
              </a:rPr>
              <a:t>Same C</a:t>
            </a:r>
          </a:p>
        </p:txBody>
      </p:sp>
      <p:sp>
        <p:nvSpPr>
          <p:cNvPr id="82" name="TextBox 81">
            <a:extLst>
              <a:ext uri="{FF2B5EF4-FFF2-40B4-BE49-F238E27FC236}">
                <a16:creationId xmlns:a16="http://schemas.microsoft.com/office/drawing/2014/main" id="{3C432197-E1A9-C246-AADA-E558AB4309DB}"/>
              </a:ext>
            </a:extLst>
          </p:cNvPr>
          <p:cNvSpPr txBox="1"/>
          <p:nvPr/>
        </p:nvSpPr>
        <p:spPr>
          <a:xfrm>
            <a:off x="3171203" y="3500987"/>
            <a:ext cx="957313" cy="400110"/>
          </a:xfrm>
          <a:prstGeom prst="rect">
            <a:avLst/>
          </a:prstGeom>
          <a:noFill/>
        </p:spPr>
        <p:txBody>
          <a:bodyPr wrap="none" rtlCol="0">
            <a:spAutoFit/>
          </a:bodyPr>
          <a:lstStyle/>
          <a:p>
            <a:r>
              <a:rPr lang="en-US" sz="2000" dirty="0">
                <a:solidFill>
                  <a:schemeClr val="accent2">
                    <a:lumMod val="75000"/>
                  </a:schemeClr>
                </a:solidFill>
              </a:rPr>
              <a:t>Same B</a:t>
            </a:r>
          </a:p>
        </p:txBody>
      </p:sp>
      <p:sp>
        <p:nvSpPr>
          <p:cNvPr id="83" name="TextBox 82">
            <a:extLst>
              <a:ext uri="{FF2B5EF4-FFF2-40B4-BE49-F238E27FC236}">
                <a16:creationId xmlns:a16="http://schemas.microsoft.com/office/drawing/2014/main" id="{200B4EFD-3F88-2F4D-8503-D6F5EE2AE220}"/>
              </a:ext>
            </a:extLst>
          </p:cNvPr>
          <p:cNvSpPr txBox="1"/>
          <p:nvPr/>
        </p:nvSpPr>
        <p:spPr>
          <a:xfrm>
            <a:off x="4363104" y="5748659"/>
            <a:ext cx="966931" cy="400110"/>
          </a:xfrm>
          <a:prstGeom prst="rect">
            <a:avLst/>
          </a:prstGeom>
          <a:noFill/>
        </p:spPr>
        <p:txBody>
          <a:bodyPr wrap="none" rtlCol="0">
            <a:spAutoFit/>
          </a:bodyPr>
          <a:lstStyle/>
          <a:p>
            <a:r>
              <a:rPr lang="en-US" sz="2000" dirty="0">
                <a:solidFill>
                  <a:schemeClr val="accent6">
                    <a:lumMod val="75000"/>
                  </a:schemeClr>
                </a:solidFill>
              </a:rPr>
              <a:t>Same A</a:t>
            </a:r>
          </a:p>
        </p:txBody>
      </p:sp>
    </p:spTree>
    <p:custDataLst>
      <p:tags r:id="rId1"/>
    </p:custDataLst>
    <p:extLst>
      <p:ext uri="{BB962C8B-B14F-4D97-AF65-F5344CB8AC3E}">
        <p14:creationId xmlns:p14="http://schemas.microsoft.com/office/powerpoint/2010/main" val="7640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0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0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1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1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1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2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P spid="17" grpId="0"/>
      <p:bldP spid="81" grpId="0" animBg="1"/>
      <p:bldP spid="85" grpId="0" animBg="1"/>
      <p:bldP spid="86" grpId="0" animBg="1"/>
      <p:bldP spid="87" grpId="0" animBg="1"/>
      <p:bldP spid="88" grpId="0" animBg="1"/>
      <p:bldP spid="92" grpId="0" animBg="1"/>
      <p:bldP spid="93" grpId="0" animBg="1"/>
      <p:bldP spid="94" grpId="0" animBg="1"/>
      <p:bldP spid="95" grpId="0" animBg="1"/>
      <p:bldP spid="98" grpId="0"/>
      <p:bldP spid="99" grpId="0" animBg="1"/>
      <p:bldP spid="100" grpId="0" animBg="1"/>
      <p:bldP spid="101" grpId="0" animBg="1"/>
      <p:bldP spid="102" grpId="0" animBg="1"/>
      <p:bldP spid="103" grpId="0" animBg="1"/>
      <p:bldP spid="104" grpId="0" animBg="1"/>
      <p:bldP spid="28" grpId="0" animBg="1"/>
      <p:bldP spid="107" grpId="0" animBg="1"/>
      <p:bldP spid="112" grpId="0" animBg="1"/>
      <p:bldP spid="113" grpId="0" animBg="1"/>
      <p:bldP spid="114" grpId="0"/>
      <p:bldP spid="121" grpId="0" animBg="1"/>
      <p:bldP spid="122" grpId="0"/>
      <p:bldP spid="123" grpId="0"/>
      <p:bldP spid="124" grpId="0" animBg="1"/>
      <p:bldP spid="142" grpId="0" animBg="1"/>
      <p:bldP spid="143" grpId="0" animBg="1"/>
      <p:bldP spid="144" grpId="0" animBg="1"/>
      <p:bldP spid="145"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3" grpId="0" animBg="1"/>
      <p:bldP spid="75" grpId="0" animBg="1"/>
      <p:bldP spid="76" grpId="0" animBg="1"/>
      <p:bldP spid="18" grpId="0"/>
      <p:bldP spid="82" grpId="0"/>
      <p:bldP spid="8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EBA9-FF13-3E48-B170-04D969C5D732}"/>
              </a:ext>
            </a:extLst>
          </p:cNvPr>
          <p:cNvSpPr>
            <a:spLocks noGrp="1"/>
          </p:cNvSpPr>
          <p:nvPr>
            <p:ph type="title"/>
          </p:nvPr>
        </p:nvSpPr>
        <p:spPr/>
        <p:txBody>
          <a:bodyPr/>
          <a:lstStyle/>
          <a:p>
            <a:r>
              <a:rPr lang="en-US" dirty="0"/>
              <a:t>CNN: Global solution</a:t>
            </a:r>
          </a:p>
        </p:txBody>
      </p:sp>
      <p:sp>
        <p:nvSpPr>
          <p:cNvPr id="4" name="Text Placeholder 3">
            <a:extLst>
              <a:ext uri="{FF2B5EF4-FFF2-40B4-BE49-F238E27FC236}">
                <a16:creationId xmlns:a16="http://schemas.microsoft.com/office/drawing/2014/main" id="{F9A0772D-57BD-0745-9A05-BB3416BC018E}"/>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E0A6AD3D-0801-C643-A3D8-B17FAE00C232}"/>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DCDD4EDF-447B-5F47-B8AB-42C220424AF0}"/>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E91B5905-32B7-F24D-9C2F-316BC30BB1BE}"/>
              </a:ext>
            </a:extLst>
          </p:cNvPr>
          <p:cNvSpPr>
            <a:spLocks noGrp="1"/>
          </p:cNvSpPr>
          <p:nvPr>
            <p:ph type="body" sz="quarter" idx="16"/>
          </p:nvPr>
        </p:nvSpPr>
        <p:spPr/>
        <p:txBody>
          <a:bodyPr/>
          <a:lstStyle/>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DF8AEC-309A-EB46-97EA-F8F4445DC2D4}"/>
                  </a:ext>
                </a:extLst>
              </p:cNvPr>
              <p:cNvSpPr txBox="1"/>
              <p:nvPr/>
            </p:nvSpPr>
            <p:spPr>
              <a:xfrm>
                <a:off x="3317297" y="2656718"/>
                <a:ext cx="3634328" cy="5848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𝑚𝑖𝑛</m:t>
                      </m:r>
                      <m:r>
                        <m:rPr>
                          <m:sty m:val="p"/>
                        </m:rPr>
                        <a:rPr lang="en-US" b="0" i="0" smtClean="0">
                          <a:latin typeface="Cambria Math" panose="02040503050406030204" pitchFamily="18" charset="0"/>
                        </a:rPr>
                        <m:t>Sz</m:t>
                      </m:r>
                      <m:r>
                        <m:rPr>
                          <m:lit/>
                        </m:rPr>
                        <a:rPr lang="en-US" b="0" i="0" smtClean="0">
                          <a:latin typeface="Cambria Math" panose="02040503050406030204" pitchFamily="18" charset="0"/>
                        </a:rPr>
                        <m:t>&lt;</m:t>
                      </m:r>
                      <m:r>
                        <a:rPr lang="en-US" b="0" i="1" smtClean="0">
                          <a:latin typeface="Cambria Math" panose="02040503050406030204" pitchFamily="18" charset="0"/>
                        </a:rPr>
                        <m:t>𝑀</m:t>
                      </m:r>
                      <m:r>
                        <a:rPr lang="en-US" b="0" i="1" smtClean="0">
                          <a:latin typeface="Cambria Math" panose="02040503050406030204" pitchFamily="18" charset="0"/>
                        </a:rPr>
                        <m:t>−18</m:t>
                      </m:r>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𝑀</m:t>
                          </m:r>
                        </m:e>
                      </m:rad>
                      <m:r>
                        <a:rPr lang="en-US" b="0" i="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B3DF8AEC-309A-EB46-97EA-F8F4445DC2D4}"/>
                  </a:ext>
                </a:extLst>
              </p:cNvPr>
              <p:cNvSpPr txBox="1">
                <a:spLocks noRot="1" noChangeAspect="1" noMove="1" noResize="1" noEditPoints="1" noAdjustHandles="1" noChangeArrowheads="1" noChangeShapeType="1" noTextEdit="1"/>
              </p:cNvSpPr>
              <p:nvPr/>
            </p:nvSpPr>
            <p:spPr>
              <a:xfrm>
                <a:off x="3317297" y="2656718"/>
                <a:ext cx="3634328" cy="584840"/>
              </a:xfrm>
              <a:prstGeom prst="rect">
                <a:avLst/>
              </a:prstGeom>
              <a:blipFill>
                <a:blip r:embed="rId2"/>
                <a:stretch>
                  <a:fillRect/>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8462A806-4885-CE45-B57C-B684FA719080}"/>
              </a:ext>
            </a:extLst>
          </p:cNvPr>
          <p:cNvCxnSpPr>
            <a:cxnSpLocks/>
          </p:cNvCxnSpPr>
          <p:nvPr/>
        </p:nvCxnSpPr>
        <p:spPr>
          <a:xfrm flipH="1">
            <a:off x="3492262" y="3245749"/>
            <a:ext cx="884653" cy="954265"/>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457DF903-D2B0-0146-B1A3-64684683C8A3}"/>
              </a:ext>
            </a:extLst>
          </p:cNvPr>
          <p:cNvCxnSpPr>
            <a:cxnSpLocks/>
          </p:cNvCxnSpPr>
          <p:nvPr/>
        </p:nvCxnSpPr>
        <p:spPr>
          <a:xfrm>
            <a:off x="5486400" y="3192249"/>
            <a:ext cx="1270863" cy="797500"/>
          </a:xfrm>
          <a:prstGeom prst="line">
            <a:avLst/>
          </a:prstGeom>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1D6C7D03-94A2-AF4B-BE3A-46471B3CCED7}"/>
              </a:ext>
            </a:extLst>
          </p:cNvPr>
          <p:cNvSpPr txBox="1"/>
          <p:nvPr/>
        </p:nvSpPr>
        <p:spPr>
          <a:xfrm>
            <a:off x="3227577" y="3313204"/>
            <a:ext cx="619080" cy="535531"/>
          </a:xfrm>
          <a:prstGeom prst="rect">
            <a:avLst/>
          </a:prstGeom>
          <a:noFill/>
        </p:spPr>
        <p:txBody>
          <a:bodyPr wrap="none" rtlCol="0">
            <a:spAutoFit/>
          </a:bodyPr>
          <a:lstStyle/>
          <a:p>
            <a:r>
              <a:rPr lang="en-US" dirty="0"/>
              <a:t>No</a:t>
            </a:r>
          </a:p>
        </p:txBody>
      </p:sp>
      <p:sp>
        <p:nvSpPr>
          <p:cNvPr id="12" name="TextBox 11">
            <a:extLst>
              <a:ext uri="{FF2B5EF4-FFF2-40B4-BE49-F238E27FC236}">
                <a16:creationId xmlns:a16="http://schemas.microsoft.com/office/drawing/2014/main" id="{2D395A94-6F0C-BD4F-885D-6E8CCC3D9277}"/>
              </a:ext>
            </a:extLst>
          </p:cNvPr>
          <p:cNvSpPr txBox="1"/>
          <p:nvPr/>
        </p:nvSpPr>
        <p:spPr>
          <a:xfrm>
            <a:off x="6280729" y="3325820"/>
            <a:ext cx="666336" cy="535531"/>
          </a:xfrm>
          <a:prstGeom prst="rect">
            <a:avLst/>
          </a:prstGeom>
          <a:noFill/>
        </p:spPr>
        <p:txBody>
          <a:bodyPr wrap="none" rtlCol="0">
            <a:spAutoFit/>
          </a:bodyPr>
          <a:lstStyle/>
          <a:p>
            <a:r>
              <a:rPr lang="en-US" dirty="0"/>
              <a:t>Yes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8028461-2877-504F-8978-711087FD0854}"/>
                  </a:ext>
                </a:extLst>
              </p:cNvPr>
              <p:cNvSpPr txBox="1"/>
              <p:nvPr/>
            </p:nvSpPr>
            <p:spPr>
              <a:xfrm>
                <a:off x="828675" y="1463749"/>
                <a:ext cx="5949514" cy="1210652"/>
              </a:xfrm>
              <a:prstGeom prst="rect">
                <a:avLst/>
              </a:prstGeom>
              <a:noFill/>
            </p:spPr>
            <p:txBody>
              <a:bodyPr wrap="none" rtlCol="0">
                <a:spAutoFit/>
              </a:bodyPr>
              <a:lstStyle/>
              <a:p>
                <a:r>
                  <a:rPr lang="en-US" dirty="0"/>
                  <a:t>Example: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𝑁</m:t>
                        </m:r>
                      </m:e>
                      <m:sub>
                        <m:r>
                          <a:rPr lang="en-US" b="0" i="1" dirty="0" smtClean="0">
                            <a:latin typeface="Cambria Math" panose="02040503050406030204" pitchFamily="18" charset="0"/>
                          </a:rPr>
                          <m:t>𝑟</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𝑁</m:t>
                        </m:r>
                      </m:e>
                      <m:sub>
                        <m:r>
                          <a:rPr lang="en-US" b="0" i="1" dirty="0" smtClean="0">
                            <a:latin typeface="Cambria Math" panose="02040503050406030204" pitchFamily="18" charset="0"/>
                          </a:rPr>
                          <m:t>𝑠</m:t>
                        </m:r>
                      </m:sub>
                    </m:sSub>
                    <m:r>
                      <a:rPr lang="en-US" b="0" i="1" dirty="0" smtClean="0">
                        <a:latin typeface="Cambria Math" panose="02040503050406030204" pitchFamily="18" charset="0"/>
                      </a:rPr>
                      <m:t>=3</m:t>
                    </m:r>
                  </m:oMath>
                </a14:m>
                <a:r>
                  <a:rPr lang="en-US" dirty="0"/>
                  <a:t>, </a:t>
                </a:r>
                <a14:m>
                  <m:oMath xmlns:m="http://schemas.openxmlformats.org/officeDocument/2006/math">
                    <m:r>
                      <a:rPr lang="en-US" sz="3200" i="1">
                        <a:latin typeface="Cambria Math" panose="02040503050406030204" pitchFamily="18" charset="0"/>
                        <a:ea typeface="Cambria Math" panose="02040503050406030204" pitchFamily="18" charset="0"/>
                      </a:rPr>
                      <m:t>𝜎</m:t>
                    </m:r>
                    <m:r>
                      <a:rPr lang="en-US" sz="3200" b="0" i="1" smtClean="0">
                        <a:latin typeface="Cambria Math" panose="02040503050406030204" pitchFamily="18" charset="0"/>
                        <a:ea typeface="Cambria Math" panose="02040503050406030204" pitchFamily="18" charset="0"/>
                      </a:rPr>
                      <m:t>=2</m:t>
                    </m:r>
                  </m:oMath>
                </a14:m>
                <a:endParaRPr lang="en-US" dirty="0"/>
              </a:p>
              <a:p>
                <a:r>
                  <a:rPr lang="en-US" dirty="0"/>
                  <a:t>Let </a:t>
                </a:r>
                <a14:m>
                  <m:oMath xmlns:m="http://schemas.openxmlformats.org/officeDocument/2006/math">
                    <m:r>
                      <a:rPr lang="en-US" b="0" i="1" smtClean="0">
                        <a:latin typeface="Cambria Math" panose="02040503050406030204" pitchFamily="18" charset="0"/>
                      </a:rPr>
                      <m:t>𝑚𝑖𝑛𝑆𝑧</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𝑃</m:t>
                        </m:r>
                      </m:den>
                    </m:f>
                  </m:oMath>
                </a14:m>
                <a:r>
                  <a:rPr lang="en-US" dirty="0"/>
                  <a:t> min (</a:t>
                </a:r>
                <a:r>
                  <a:rPr lang="en-US" dirty="0" err="1"/>
                  <a:t>sizeof</a:t>
                </a:r>
                <a:r>
                  <a:rPr lang="en-US" dirty="0"/>
                  <a:t> In/Ker/Out)</a:t>
                </a:r>
              </a:p>
            </p:txBody>
          </p:sp>
        </mc:Choice>
        <mc:Fallback xmlns="">
          <p:sp>
            <p:nvSpPr>
              <p:cNvPr id="14" name="TextBox 13">
                <a:extLst>
                  <a:ext uri="{FF2B5EF4-FFF2-40B4-BE49-F238E27FC236}">
                    <a16:creationId xmlns:a16="http://schemas.microsoft.com/office/drawing/2014/main" id="{78028461-2877-504F-8978-711087FD0854}"/>
                  </a:ext>
                </a:extLst>
              </p:cNvPr>
              <p:cNvSpPr txBox="1">
                <a:spLocks noRot="1" noChangeAspect="1" noMove="1" noResize="1" noEditPoints="1" noAdjustHandles="1" noChangeArrowheads="1" noChangeShapeType="1" noTextEdit="1"/>
              </p:cNvSpPr>
              <p:nvPr/>
            </p:nvSpPr>
            <p:spPr>
              <a:xfrm>
                <a:off x="828675" y="1463749"/>
                <a:ext cx="5949514" cy="1210652"/>
              </a:xfrm>
              <a:prstGeom prst="rect">
                <a:avLst/>
              </a:prstGeom>
              <a:blipFill>
                <a:blip r:embed="rId3"/>
                <a:stretch>
                  <a:fillRect l="-2345" t="-3125" r="-1279" b="-7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D36BD9-87A1-7D4E-980A-E2ADC7C9750E}"/>
                  </a:ext>
                </a:extLst>
              </p:cNvPr>
              <p:cNvSpPr txBox="1"/>
              <p:nvPr/>
            </p:nvSpPr>
            <p:spPr>
              <a:xfrm>
                <a:off x="332523" y="3971936"/>
                <a:ext cx="4117464" cy="1310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𝑐</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𝑤</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𝑏</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𝑘</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𝑟</m:t>
                              </m:r>
                            </m:sub>
                          </m:sSub>
                          <m:r>
                            <a:rPr lang="en-US" sz="2400" b="0" i="1" smtClean="0">
                              <a:latin typeface="Cambria Math" panose="02040503050406030204" pitchFamily="18" charset="0"/>
                              <a:ea typeface="Cambria Math" panose="02040503050406030204" pitchFamily="18" charset="0"/>
                            </a:rPr>
                            <m:t>𝜎</m:t>
                          </m:r>
                        </m:num>
                        <m:den>
                          <m:r>
                            <a:rPr lang="en-US" sz="2400" i="1">
                              <a:latin typeface="Cambria Math" panose="02040503050406030204" pitchFamily="18" charset="0"/>
                            </a:rPr>
                            <m:t>𝑃</m:t>
                          </m:r>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𝑀</m:t>
                              </m:r>
                              <m:r>
                                <a:rPr lang="en-US" sz="2400" i="1">
                                  <a:latin typeface="Cambria Math" panose="02040503050406030204" pitchFamily="18" charset="0"/>
                                  <a:ea typeface="Cambria Math" panose="02040503050406030204" pitchFamily="18" charset="0"/>
                                </a:rPr>
                                <m:t>−18</m:t>
                              </m:r>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𝑀</m:t>
                                  </m:r>
                                </m:e>
                              </m:rad>
                            </m:e>
                          </m:rad>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𝑚𝑖𝑛𝑆𝑧</m:t>
                      </m:r>
                    </m:oMath>
                  </m:oMathPara>
                </a14:m>
                <a:endParaRPr lang="en-US" sz="2400" dirty="0"/>
              </a:p>
              <a:p>
                <a:pPr algn="ctr"/>
                <a:r>
                  <a:rPr lang="en-US" sz="2400" dirty="0"/>
                  <a:t>(Analogous to 2D)</a:t>
                </a:r>
              </a:p>
            </p:txBody>
          </p:sp>
        </mc:Choice>
        <mc:Fallback xmlns="">
          <p:sp>
            <p:nvSpPr>
              <p:cNvPr id="17" name="TextBox 16">
                <a:extLst>
                  <a:ext uri="{FF2B5EF4-FFF2-40B4-BE49-F238E27FC236}">
                    <a16:creationId xmlns:a16="http://schemas.microsoft.com/office/drawing/2014/main" id="{60D36BD9-87A1-7D4E-980A-E2ADC7C9750E}"/>
                  </a:ext>
                </a:extLst>
              </p:cNvPr>
              <p:cNvSpPr txBox="1">
                <a:spLocks noRot="1" noChangeAspect="1" noMove="1" noResize="1" noEditPoints="1" noAdjustHandles="1" noChangeArrowheads="1" noChangeShapeType="1" noTextEdit="1"/>
              </p:cNvSpPr>
              <p:nvPr/>
            </p:nvSpPr>
            <p:spPr>
              <a:xfrm>
                <a:off x="332523" y="3971936"/>
                <a:ext cx="4117464" cy="1310552"/>
              </a:xfrm>
              <a:prstGeom prst="rect">
                <a:avLst/>
              </a:prstGeom>
              <a:blipFill>
                <a:blip r:embed="rId4"/>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65DC384-DE21-2F43-950C-A515EABA9329}"/>
                  </a:ext>
                </a:extLst>
              </p:cNvPr>
              <p:cNvSpPr txBox="1"/>
              <p:nvPr/>
            </p:nvSpPr>
            <p:spPr>
              <a:xfrm>
                <a:off x="5626417" y="3896128"/>
                <a:ext cx="5205271" cy="996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𝑘</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𝑐</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𝑏</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𝑤</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𝜎</m:t>
                                  </m:r>
                                </m:num>
                                <m:den>
                                  <m:r>
                                    <a:rPr lang="en-US" sz="2400" i="1">
                                      <a:latin typeface="Cambria Math" panose="02040503050406030204" pitchFamily="18" charset="0"/>
                                    </a:rPr>
                                    <m:t>𝑃</m:t>
                                  </m:r>
                                </m:den>
                              </m:f>
                            </m:e>
                          </m:d>
                        </m:e>
                        <m:sup>
                          <m:f>
                            <m:fPr>
                              <m:ctrlPr>
                                <a:rPr lang="en-US" sz="2400" i="1">
                                  <a:latin typeface="Cambria Math" panose="02040503050406030204" pitchFamily="18" charset="0"/>
                                </a:rPr>
                              </m:ctrlPr>
                            </m:fPr>
                            <m:num>
                              <m:r>
                                <a:rPr lang="en-US" sz="2400" i="1">
                                  <a:latin typeface="Cambria Math" panose="02040503050406030204" pitchFamily="18" charset="0"/>
                                </a:rPr>
                                <m:t>2</m:t>
                              </m:r>
                            </m:num>
                            <m:den>
                              <m:r>
                                <a:rPr lang="en-US" sz="2400" i="1">
                                  <a:latin typeface="Cambria Math" panose="02040503050406030204" pitchFamily="18" charset="0"/>
                                </a:rPr>
                                <m:t>3</m:t>
                              </m:r>
                            </m:den>
                          </m:f>
                        </m:sup>
                      </m:sSup>
                      <m:r>
                        <m:rPr>
                          <m:lit/>
                        </m:rPr>
                        <a:rPr lang="en-US" sz="2400" b="0" i="0" smtClean="0">
                          <a:latin typeface="Cambria Math" panose="02040503050406030204" pitchFamily="18" charset="0"/>
                        </a:rPr>
                        <m:t>&lt;</m:t>
                      </m:r>
                      <m:r>
                        <a:rPr lang="en-US" sz="2400" b="0" i="1" smtClean="0">
                          <a:latin typeface="Cambria Math" panose="02040503050406030204" pitchFamily="18" charset="0"/>
                        </a:rPr>
                        <m:t>𝑀</m:t>
                      </m:r>
                      <m:r>
                        <a:rPr lang="en-US" sz="2400" b="0" i="1" smtClean="0">
                          <a:latin typeface="Cambria Math" panose="02040503050406030204" pitchFamily="18" charset="0"/>
                        </a:rPr>
                        <m:t>−18</m:t>
                      </m:r>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𝑀</m:t>
                          </m:r>
                        </m:e>
                      </m:rad>
                      <m:r>
                        <a:rPr lang="en-US" sz="2400" b="0" i="0"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0" name="TextBox 19">
                <a:extLst>
                  <a:ext uri="{FF2B5EF4-FFF2-40B4-BE49-F238E27FC236}">
                    <a16:creationId xmlns:a16="http://schemas.microsoft.com/office/drawing/2014/main" id="{865DC384-DE21-2F43-950C-A515EABA9329}"/>
                  </a:ext>
                </a:extLst>
              </p:cNvPr>
              <p:cNvSpPr txBox="1">
                <a:spLocks noRot="1" noChangeAspect="1" noMove="1" noResize="1" noEditPoints="1" noAdjustHandles="1" noChangeArrowheads="1" noChangeShapeType="1" noTextEdit="1"/>
              </p:cNvSpPr>
              <p:nvPr/>
            </p:nvSpPr>
            <p:spPr>
              <a:xfrm>
                <a:off x="5626417" y="3896128"/>
                <a:ext cx="5205271" cy="996107"/>
              </a:xfrm>
              <a:prstGeom prst="rect">
                <a:avLst/>
              </a:prstGeom>
              <a:blipFill>
                <a:blip r:embed="rId5"/>
                <a:stretch>
                  <a:fillRect b="-3750"/>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7F52B99-11B8-534C-86C5-70DA67A67E49}"/>
              </a:ext>
            </a:extLst>
          </p:cNvPr>
          <p:cNvCxnSpPr>
            <a:cxnSpLocks/>
          </p:cNvCxnSpPr>
          <p:nvPr/>
        </p:nvCxnSpPr>
        <p:spPr>
          <a:xfrm flipH="1">
            <a:off x="5171930" y="4941801"/>
            <a:ext cx="1323793" cy="79265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02479655-3D5D-2A4F-AC47-50053A63C94E}"/>
              </a:ext>
            </a:extLst>
          </p:cNvPr>
          <p:cNvCxnSpPr>
            <a:cxnSpLocks/>
          </p:cNvCxnSpPr>
          <p:nvPr/>
        </p:nvCxnSpPr>
        <p:spPr>
          <a:xfrm>
            <a:off x="7605207" y="4888301"/>
            <a:ext cx="1270863" cy="797500"/>
          </a:xfrm>
          <a:prstGeom prst="line">
            <a:avLst/>
          </a:prstGeom>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4BD70EF2-F80E-F14F-96C5-11543DE9BD43}"/>
              </a:ext>
            </a:extLst>
          </p:cNvPr>
          <p:cNvSpPr txBox="1"/>
          <p:nvPr/>
        </p:nvSpPr>
        <p:spPr>
          <a:xfrm>
            <a:off x="5125769" y="4913165"/>
            <a:ext cx="619080" cy="535531"/>
          </a:xfrm>
          <a:prstGeom prst="rect">
            <a:avLst/>
          </a:prstGeom>
          <a:noFill/>
        </p:spPr>
        <p:txBody>
          <a:bodyPr wrap="none" rtlCol="0">
            <a:spAutoFit/>
          </a:bodyPr>
          <a:lstStyle/>
          <a:p>
            <a:r>
              <a:rPr lang="en-US" dirty="0"/>
              <a:t>No</a:t>
            </a:r>
          </a:p>
        </p:txBody>
      </p:sp>
      <p:sp>
        <p:nvSpPr>
          <p:cNvPr id="28" name="TextBox 27">
            <a:extLst>
              <a:ext uri="{FF2B5EF4-FFF2-40B4-BE49-F238E27FC236}">
                <a16:creationId xmlns:a16="http://schemas.microsoft.com/office/drawing/2014/main" id="{650C3C9D-40A6-0B4C-9D9A-3B5D13E44C92}"/>
              </a:ext>
            </a:extLst>
          </p:cNvPr>
          <p:cNvSpPr txBox="1"/>
          <p:nvPr/>
        </p:nvSpPr>
        <p:spPr>
          <a:xfrm>
            <a:off x="8399536" y="5021872"/>
            <a:ext cx="666336" cy="535531"/>
          </a:xfrm>
          <a:prstGeom prst="rect">
            <a:avLst/>
          </a:prstGeom>
          <a:noFill/>
        </p:spPr>
        <p:txBody>
          <a:bodyPr wrap="none" rtlCol="0">
            <a:spAutoFit/>
          </a:bodyPr>
          <a:lstStyle/>
          <a:p>
            <a:r>
              <a:rPr lang="en-US" dirty="0"/>
              <a:t>Yes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736BC06-289E-D84F-A7D3-218191C90E77}"/>
                  </a:ext>
                </a:extLst>
              </p:cNvPr>
              <p:cNvSpPr txBox="1"/>
              <p:nvPr/>
            </p:nvSpPr>
            <p:spPr>
              <a:xfrm>
                <a:off x="1433530" y="5772785"/>
                <a:ext cx="4735776" cy="1310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𝑐</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𝑤</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𝑏</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𝑘</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𝜎</m:t>
                          </m:r>
                        </m:num>
                        <m:den>
                          <m:r>
                            <a:rPr lang="en-US" sz="2400" i="1">
                              <a:latin typeface="Cambria Math" panose="02040503050406030204" pitchFamily="18" charset="0"/>
                            </a:rPr>
                            <m:t>𝑃</m:t>
                          </m:r>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𝑀</m:t>
                              </m:r>
                              <m:r>
                                <a:rPr lang="en-US" sz="2400" i="1">
                                  <a:latin typeface="Cambria Math" panose="02040503050406030204" pitchFamily="18" charset="0"/>
                                  <a:ea typeface="Cambria Math" panose="02040503050406030204" pitchFamily="18" charset="0"/>
                                </a:rPr>
                                <m:t>−18</m:t>
                              </m:r>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𝑀</m:t>
                                  </m:r>
                                </m:e>
                              </m:rad>
                            </m:e>
                          </m:rad>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𝑀</m:t>
                      </m:r>
                      <m:r>
                        <a:rPr lang="en-US" sz="2400" b="0" i="1" smtClean="0">
                          <a:latin typeface="Cambria Math" panose="02040503050406030204" pitchFamily="18" charset="0"/>
                          <a:ea typeface="Cambria Math" panose="02040503050406030204" pitchFamily="18" charset="0"/>
                        </a:rPr>
                        <m:t>−18</m:t>
                      </m:r>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𝑀</m:t>
                          </m:r>
                        </m:e>
                      </m:rad>
                    </m:oMath>
                  </m:oMathPara>
                </a14:m>
                <a:endParaRPr lang="en-US" sz="2400" dirty="0"/>
              </a:p>
              <a:p>
                <a:pPr algn="ctr"/>
                <a:r>
                  <a:rPr lang="en-US" sz="2400" dirty="0"/>
                  <a:t>(Analogous to 2.5D)</a:t>
                </a:r>
              </a:p>
            </p:txBody>
          </p:sp>
        </mc:Choice>
        <mc:Fallback xmlns="">
          <p:sp>
            <p:nvSpPr>
              <p:cNvPr id="30" name="TextBox 29">
                <a:extLst>
                  <a:ext uri="{FF2B5EF4-FFF2-40B4-BE49-F238E27FC236}">
                    <a16:creationId xmlns:a16="http://schemas.microsoft.com/office/drawing/2014/main" id="{D736BC06-289E-D84F-A7D3-218191C90E77}"/>
                  </a:ext>
                </a:extLst>
              </p:cNvPr>
              <p:cNvSpPr txBox="1">
                <a:spLocks noRot="1" noChangeAspect="1" noMove="1" noResize="1" noEditPoints="1" noAdjustHandles="1" noChangeArrowheads="1" noChangeShapeType="1" noTextEdit="1"/>
              </p:cNvSpPr>
              <p:nvPr/>
            </p:nvSpPr>
            <p:spPr>
              <a:xfrm>
                <a:off x="1433530" y="5772785"/>
                <a:ext cx="4735776" cy="1310552"/>
              </a:xfrm>
              <a:prstGeom prst="rect">
                <a:avLst/>
              </a:prstGeom>
              <a:blipFill>
                <a:blip r:embed="rId6"/>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076B6F3-E266-E046-A6CA-ED3E3BBCB1B1}"/>
                  </a:ext>
                </a:extLst>
              </p:cNvPr>
              <p:cNvSpPr txBox="1"/>
              <p:nvPr/>
            </p:nvSpPr>
            <p:spPr>
              <a:xfrm>
                <a:off x="6713293" y="5702101"/>
                <a:ext cx="3347263" cy="1365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3</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𝑘</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𝑐</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𝑏</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𝑤</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𝜎</m:t>
                                  </m:r>
                                </m:num>
                                <m:den>
                                  <m:r>
                                    <a:rPr lang="en-US" sz="2400" i="1">
                                      <a:latin typeface="Cambria Math" panose="02040503050406030204" pitchFamily="18" charset="0"/>
                                    </a:rPr>
                                    <m:t>𝑃</m:t>
                                  </m:r>
                                </m:den>
                              </m:f>
                            </m:e>
                          </m:d>
                        </m:e>
                        <m:sup>
                          <m:f>
                            <m:fPr>
                              <m:ctrlPr>
                                <a:rPr lang="en-US" sz="2400" i="1">
                                  <a:latin typeface="Cambria Math" panose="02040503050406030204" pitchFamily="18" charset="0"/>
                                </a:rPr>
                              </m:ctrlPr>
                            </m:fPr>
                            <m:num>
                              <m:r>
                                <a:rPr lang="en-US" sz="2400" i="1">
                                  <a:latin typeface="Cambria Math" panose="02040503050406030204" pitchFamily="18" charset="0"/>
                                </a:rPr>
                                <m:t>2</m:t>
                              </m:r>
                            </m:num>
                            <m:den>
                              <m:r>
                                <a:rPr lang="en-US" sz="2400" i="1">
                                  <a:latin typeface="Cambria Math" panose="02040503050406030204" pitchFamily="18" charset="0"/>
                                </a:rPr>
                                <m:t>3</m:t>
                              </m:r>
                            </m:den>
                          </m:f>
                        </m:sup>
                      </m:sSup>
                    </m:oMath>
                  </m:oMathPara>
                </a14:m>
                <a:endParaRPr lang="en-US" sz="2400" dirty="0"/>
              </a:p>
              <a:p>
                <a:r>
                  <a:rPr lang="en-US" sz="2400" dirty="0"/>
                  <a:t>(Analogous to 3D)</a:t>
                </a:r>
              </a:p>
            </p:txBody>
          </p:sp>
        </mc:Choice>
        <mc:Fallback xmlns="">
          <p:sp>
            <p:nvSpPr>
              <p:cNvPr id="32" name="TextBox 31">
                <a:extLst>
                  <a:ext uri="{FF2B5EF4-FFF2-40B4-BE49-F238E27FC236}">
                    <a16:creationId xmlns:a16="http://schemas.microsoft.com/office/drawing/2014/main" id="{1076B6F3-E266-E046-A6CA-ED3E3BBCB1B1}"/>
                  </a:ext>
                </a:extLst>
              </p:cNvPr>
              <p:cNvSpPr txBox="1">
                <a:spLocks noRot="1" noChangeAspect="1" noMove="1" noResize="1" noEditPoints="1" noAdjustHandles="1" noChangeArrowheads="1" noChangeShapeType="1" noTextEdit="1"/>
              </p:cNvSpPr>
              <p:nvPr/>
            </p:nvSpPr>
            <p:spPr>
              <a:xfrm>
                <a:off x="6713293" y="5702101"/>
                <a:ext cx="3347263" cy="1365438"/>
              </a:xfrm>
              <a:prstGeom prst="rect">
                <a:avLst/>
              </a:prstGeom>
              <a:blipFill>
                <a:blip r:embed="rId7"/>
                <a:stretch>
                  <a:fillRect l="-2652" b="-9174"/>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1C463EFD-2CBD-2B4A-BF72-A532C20F972B}"/>
              </a:ext>
            </a:extLst>
          </p:cNvPr>
          <p:cNvCxnSpPr>
            <a:cxnSpLocks/>
          </p:cNvCxnSpPr>
          <p:nvPr/>
        </p:nvCxnSpPr>
        <p:spPr>
          <a:xfrm>
            <a:off x="7732148" y="3501429"/>
            <a:ext cx="264799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36395A90-55D4-C449-8288-2CBC86F0F8C2}"/>
              </a:ext>
            </a:extLst>
          </p:cNvPr>
          <p:cNvCxnSpPr>
            <a:cxnSpLocks/>
          </p:cNvCxnSpPr>
          <p:nvPr/>
        </p:nvCxnSpPr>
        <p:spPr>
          <a:xfrm flipV="1">
            <a:off x="7732148" y="1301713"/>
            <a:ext cx="0" cy="22480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C210C340-9391-C44D-9ECD-8EC213A5A78D}"/>
              </a:ext>
            </a:extLst>
          </p:cNvPr>
          <p:cNvSpPr txBox="1"/>
          <p:nvPr/>
        </p:nvSpPr>
        <p:spPr>
          <a:xfrm>
            <a:off x="10129915" y="3619534"/>
            <a:ext cx="500458" cy="535531"/>
          </a:xfrm>
          <a:prstGeom prst="rect">
            <a:avLst/>
          </a:prstGeom>
          <a:noFill/>
        </p:spPr>
        <p:txBody>
          <a:bodyPr wrap="none" rtlCol="0">
            <a:spAutoFit/>
          </a:bodyPr>
          <a:lstStyle/>
          <a:p>
            <a:r>
              <a:rPr lang="en-US" dirty="0"/>
              <a:t>M</a:t>
            </a:r>
          </a:p>
        </p:txBody>
      </p:sp>
      <p:sp>
        <p:nvSpPr>
          <p:cNvPr id="31" name="TextBox 30">
            <a:extLst>
              <a:ext uri="{FF2B5EF4-FFF2-40B4-BE49-F238E27FC236}">
                <a16:creationId xmlns:a16="http://schemas.microsoft.com/office/drawing/2014/main" id="{F150D8DC-3C26-D841-AD1C-CC5D2C69BB2E}"/>
              </a:ext>
            </a:extLst>
          </p:cNvPr>
          <p:cNvSpPr txBox="1"/>
          <p:nvPr/>
        </p:nvSpPr>
        <p:spPr>
          <a:xfrm>
            <a:off x="7605207" y="787299"/>
            <a:ext cx="796180" cy="535531"/>
          </a:xfrm>
          <a:prstGeom prst="rect">
            <a:avLst/>
          </a:prstGeom>
          <a:noFill/>
        </p:spPr>
        <p:txBody>
          <a:bodyPr wrap="none" rtlCol="0">
            <a:spAutoFit/>
          </a:bodyPr>
          <a:lstStyle/>
          <a:p>
            <a:r>
              <a:rPr lang="en-US" dirty="0"/>
              <a:t>cost</a:t>
            </a:r>
          </a:p>
        </p:txBody>
      </p:sp>
      <p:cxnSp>
        <p:nvCxnSpPr>
          <p:cNvPr id="33" name="Straight Connector 32">
            <a:extLst>
              <a:ext uri="{FF2B5EF4-FFF2-40B4-BE49-F238E27FC236}">
                <a16:creationId xmlns:a16="http://schemas.microsoft.com/office/drawing/2014/main" id="{05D1FBE5-9F8D-694C-9A53-182563906BA1}"/>
              </a:ext>
            </a:extLst>
          </p:cNvPr>
          <p:cNvCxnSpPr>
            <a:cxnSpLocks/>
          </p:cNvCxnSpPr>
          <p:nvPr/>
        </p:nvCxnSpPr>
        <p:spPr>
          <a:xfrm>
            <a:off x="8532902" y="2728810"/>
            <a:ext cx="797677" cy="349137"/>
          </a:xfrm>
          <a:prstGeom prst="line">
            <a:avLst/>
          </a:prstGeom>
          <a:ln>
            <a:solidFill>
              <a:srgbClr val="AEF200"/>
            </a:solidFill>
          </a:ln>
        </p:spPr>
        <p:style>
          <a:lnRef idx="3">
            <a:schemeClr val="accent3"/>
          </a:lnRef>
          <a:fillRef idx="0">
            <a:schemeClr val="accent3"/>
          </a:fillRef>
          <a:effectRef idx="2">
            <a:schemeClr val="accent3"/>
          </a:effectRef>
          <a:fontRef idx="minor">
            <a:schemeClr val="tx1"/>
          </a:fontRef>
        </p:style>
      </p:cxnSp>
      <p:cxnSp>
        <p:nvCxnSpPr>
          <p:cNvPr id="34" name="Straight Connector 33">
            <a:extLst>
              <a:ext uri="{FF2B5EF4-FFF2-40B4-BE49-F238E27FC236}">
                <a16:creationId xmlns:a16="http://schemas.microsoft.com/office/drawing/2014/main" id="{5295E106-1B9C-0D49-A6AE-235814B75557}"/>
              </a:ext>
            </a:extLst>
          </p:cNvPr>
          <p:cNvCxnSpPr>
            <a:cxnSpLocks/>
          </p:cNvCxnSpPr>
          <p:nvPr/>
        </p:nvCxnSpPr>
        <p:spPr>
          <a:xfrm>
            <a:off x="9330579" y="3077947"/>
            <a:ext cx="625857" cy="0"/>
          </a:xfrm>
          <a:prstGeom prst="line">
            <a:avLst/>
          </a:prstGeom>
          <a:ln>
            <a:solidFill>
              <a:srgbClr val="7030A0"/>
            </a:solidFill>
          </a:ln>
        </p:spPr>
        <p:style>
          <a:lnRef idx="3">
            <a:schemeClr val="accent5"/>
          </a:lnRef>
          <a:fillRef idx="0">
            <a:schemeClr val="accent5"/>
          </a:fillRef>
          <a:effectRef idx="2">
            <a:schemeClr val="accent5"/>
          </a:effectRef>
          <a:fontRef idx="minor">
            <a:schemeClr val="tx1"/>
          </a:fontRef>
        </p:style>
      </p:cxnSp>
      <p:sp>
        <p:nvSpPr>
          <p:cNvPr id="35" name="TextBox 34">
            <a:extLst>
              <a:ext uri="{FF2B5EF4-FFF2-40B4-BE49-F238E27FC236}">
                <a16:creationId xmlns:a16="http://schemas.microsoft.com/office/drawing/2014/main" id="{95887A7E-AC37-F54D-A264-1E08731EC526}"/>
              </a:ext>
            </a:extLst>
          </p:cNvPr>
          <p:cNvSpPr txBox="1"/>
          <p:nvPr/>
        </p:nvSpPr>
        <p:spPr>
          <a:xfrm>
            <a:off x="8728795" y="2501433"/>
            <a:ext cx="665567" cy="400110"/>
          </a:xfrm>
          <a:prstGeom prst="rect">
            <a:avLst/>
          </a:prstGeom>
          <a:noFill/>
          <a:ln>
            <a:solidFill>
              <a:srgbClr val="AEF200"/>
            </a:solidFill>
          </a:ln>
        </p:spPr>
        <p:txBody>
          <a:bodyPr wrap="none" rtlCol="0">
            <a:spAutoFit/>
          </a:bodyPr>
          <a:lstStyle/>
          <a:p>
            <a:r>
              <a:rPr lang="en-US" sz="2000" dirty="0">
                <a:solidFill>
                  <a:srgbClr val="00B050"/>
                </a:solidFill>
              </a:rPr>
              <a:t>2.5D</a:t>
            </a:r>
          </a:p>
        </p:txBody>
      </p:sp>
      <p:sp>
        <p:nvSpPr>
          <p:cNvPr id="36" name="TextBox 35">
            <a:extLst>
              <a:ext uri="{FF2B5EF4-FFF2-40B4-BE49-F238E27FC236}">
                <a16:creationId xmlns:a16="http://schemas.microsoft.com/office/drawing/2014/main" id="{A6E04DFA-C379-FB49-B849-8A664CCBD60A}"/>
              </a:ext>
            </a:extLst>
          </p:cNvPr>
          <p:cNvSpPr txBox="1"/>
          <p:nvPr/>
        </p:nvSpPr>
        <p:spPr>
          <a:xfrm>
            <a:off x="9561571" y="2652655"/>
            <a:ext cx="471604" cy="400110"/>
          </a:xfrm>
          <a:prstGeom prst="rect">
            <a:avLst/>
          </a:prstGeom>
          <a:noFill/>
        </p:spPr>
        <p:txBody>
          <a:bodyPr wrap="none" rtlCol="0">
            <a:spAutoFit/>
          </a:bodyPr>
          <a:lstStyle/>
          <a:p>
            <a:r>
              <a:rPr lang="en-US" sz="2000" dirty="0">
                <a:solidFill>
                  <a:srgbClr val="7030A0"/>
                </a:solidFill>
              </a:rPr>
              <a:t>3D</a:t>
            </a:r>
          </a:p>
        </p:txBody>
      </p:sp>
      <p:cxnSp>
        <p:nvCxnSpPr>
          <p:cNvPr id="37" name="Straight Connector 36">
            <a:extLst>
              <a:ext uri="{FF2B5EF4-FFF2-40B4-BE49-F238E27FC236}">
                <a16:creationId xmlns:a16="http://schemas.microsoft.com/office/drawing/2014/main" id="{04FB3711-9337-A544-916F-0A8C513B0BDA}"/>
              </a:ext>
            </a:extLst>
          </p:cNvPr>
          <p:cNvCxnSpPr>
            <a:cxnSpLocks/>
          </p:cNvCxnSpPr>
          <p:nvPr/>
        </p:nvCxnSpPr>
        <p:spPr>
          <a:xfrm>
            <a:off x="7850444" y="1928578"/>
            <a:ext cx="670115" cy="80023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38" name="TextBox 37">
            <a:extLst>
              <a:ext uri="{FF2B5EF4-FFF2-40B4-BE49-F238E27FC236}">
                <a16:creationId xmlns:a16="http://schemas.microsoft.com/office/drawing/2014/main" id="{35D781EE-662A-934C-91F1-8EE79544EA20}"/>
              </a:ext>
            </a:extLst>
          </p:cNvPr>
          <p:cNvSpPr txBox="1"/>
          <p:nvPr/>
        </p:nvSpPr>
        <p:spPr>
          <a:xfrm>
            <a:off x="8297100" y="1788038"/>
            <a:ext cx="471604" cy="400110"/>
          </a:xfrm>
          <a:prstGeom prst="rect">
            <a:avLst/>
          </a:prstGeom>
          <a:noFill/>
        </p:spPr>
        <p:txBody>
          <a:bodyPr wrap="none" rtlCol="0">
            <a:spAutoFit/>
          </a:bodyPr>
          <a:lstStyle/>
          <a:p>
            <a:r>
              <a:rPr lang="en-US" sz="2000" dirty="0">
                <a:solidFill>
                  <a:srgbClr val="FF0000"/>
                </a:solidFill>
              </a:rPr>
              <a:t>2D</a:t>
            </a:r>
          </a:p>
        </p:txBody>
      </p:sp>
    </p:spTree>
    <p:extLst>
      <p:ext uri="{BB962C8B-B14F-4D97-AF65-F5344CB8AC3E}">
        <p14:creationId xmlns:p14="http://schemas.microsoft.com/office/powerpoint/2010/main" val="397532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C8946-7719-F347-91A7-C26DC6018301}"/>
              </a:ext>
            </a:extLst>
          </p:cNvPr>
          <p:cNvSpPr>
            <a:spLocks noGrp="1"/>
          </p:cNvSpPr>
          <p:nvPr>
            <p:ph type="title"/>
          </p:nvPr>
        </p:nvSpPr>
        <p:spPr>
          <a:xfrm>
            <a:off x="828673" y="359567"/>
            <a:ext cx="9595485" cy="659444"/>
          </a:xfrm>
        </p:spPr>
        <p:txBody>
          <a:bodyPr/>
          <a:lstStyle/>
          <a:p>
            <a:r>
              <a:rPr lang="en-US" dirty="0"/>
              <a:t>Future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D7E9D2-3A9E-3B40-8CDC-DB840F68077E}"/>
                  </a:ext>
                </a:extLst>
              </p:cNvPr>
              <p:cNvSpPr>
                <a:spLocks noGrp="1"/>
              </p:cNvSpPr>
              <p:nvPr>
                <p:ph sz="half" idx="1"/>
              </p:nvPr>
            </p:nvSpPr>
            <p:spPr>
              <a:xfrm>
                <a:off x="828672" y="1029398"/>
                <a:ext cx="9595485" cy="5839354"/>
              </a:xfrm>
            </p:spPr>
            <p:txBody>
              <a:bodyPr/>
              <a:lstStyle/>
              <a:p>
                <a:r>
                  <a:rPr lang="en-US" dirty="0"/>
                  <a:t>Extend distributed performance model for more general tensor computations</a:t>
                </a:r>
              </a:p>
              <a:p>
                <a:pPr lvl="1"/>
                <a:r>
                  <a:rPr lang="en-US" dirty="0" err="1"/>
                  <a:t>Eg</a:t>
                </a:r>
                <a:r>
                  <a:rPr lang="en-US" dirty="0"/>
                  <a:t>: LU, Gram-Schmidt</a:t>
                </a:r>
              </a:p>
              <a:p>
                <a:r>
                  <a:rPr lang="en-US" dirty="0"/>
                  <a:t>Only consider rectangular tiles</a:t>
                </a:r>
              </a:p>
              <a:p>
                <a:pPr lvl="1"/>
                <a:r>
                  <a:rPr lang="en-US" dirty="0"/>
                  <a:t>Iteration space split by orthogonal tiling planes</a:t>
                </a:r>
              </a:p>
              <a:p>
                <a:r>
                  <a:rPr lang="en-US" dirty="0"/>
                  <a:t>Model data communication volume, number of messages, and parallelized computation cost, then convert to time</a:t>
                </a:r>
              </a:p>
              <a:p>
                <a:pPr lvl="1"/>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𝑣</m:t>
                        </m:r>
                      </m:sub>
                    </m:sSub>
                    <m:r>
                      <a:rPr lang="en-US" b="0" i="1" smtClean="0">
                        <a:latin typeface="Cambria Math" panose="02040503050406030204" pitchFamily="18" charset="0"/>
                      </a:rPr>
                      <m:t>+</m:t>
                    </m:r>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𝑠</m:t>
                        </m:r>
                      </m:sub>
                    </m:sSub>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a14:m>
                <a:endParaRPr lang="en-US" dirty="0"/>
              </a:p>
              <a:p>
                <a:r>
                  <a:rPr lang="en-US" dirty="0"/>
                  <a:t>Use dependence to determine which loop is </a:t>
                </a:r>
                <a:r>
                  <a:rPr lang="en-US" dirty="0" err="1"/>
                  <a:t>tileable</a:t>
                </a:r>
                <a:r>
                  <a:rPr lang="en-US" dirty="0"/>
                  <a:t> </a:t>
                </a:r>
              </a:p>
              <a:p>
                <a:r>
                  <a:rPr lang="en-US" dirty="0"/>
                  <a:t>Use LU as example</a:t>
                </a:r>
              </a:p>
            </p:txBody>
          </p:sp>
        </mc:Choice>
        <mc:Fallback xmlns="">
          <p:sp>
            <p:nvSpPr>
              <p:cNvPr id="3" name="Content Placeholder 2">
                <a:extLst>
                  <a:ext uri="{FF2B5EF4-FFF2-40B4-BE49-F238E27FC236}">
                    <a16:creationId xmlns:a16="http://schemas.microsoft.com/office/drawing/2014/main" id="{19D7E9D2-3A9E-3B40-8CDC-DB840F68077E}"/>
                  </a:ext>
                </a:extLst>
              </p:cNvPr>
              <p:cNvSpPr>
                <a:spLocks noGrp="1" noRot="1" noChangeAspect="1" noMove="1" noResize="1" noEditPoints="1" noAdjustHandles="1" noChangeArrowheads="1" noChangeShapeType="1" noTextEdit="1"/>
              </p:cNvSpPr>
              <p:nvPr>
                <p:ph sz="half" idx="1"/>
              </p:nvPr>
            </p:nvSpPr>
            <p:spPr>
              <a:xfrm>
                <a:off x="828672" y="1029398"/>
                <a:ext cx="9595485" cy="5839354"/>
              </a:xfrm>
              <a:blipFill>
                <a:blip r:embed="rId2"/>
                <a:stretch>
                  <a:fillRect l="-1587" t="-1522" r="-1190" b="-1804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B26FB76B-BF58-D84A-A1ED-116A21C4FB2C}"/>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BA5724FB-EC4D-F840-8A9A-AD5EC22ED72C}"/>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678FC808-1A9B-5D4A-885B-9800E226B316}"/>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536B24C7-0BEE-D24C-85CA-3121630A7128}"/>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47534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6607-E8FD-8A43-84DF-31A8ABF48724}"/>
              </a:ext>
            </a:extLst>
          </p:cNvPr>
          <p:cNvSpPr>
            <a:spLocks noGrp="1"/>
          </p:cNvSpPr>
          <p:nvPr>
            <p:ph type="title"/>
          </p:nvPr>
        </p:nvSpPr>
        <p:spPr/>
        <p:txBody>
          <a:bodyPr/>
          <a:lstStyle/>
          <a:p>
            <a:r>
              <a:rPr lang="en-US" dirty="0"/>
              <a:t>Future work: </a:t>
            </a:r>
            <a:r>
              <a:rPr lang="en-US" dirty="0" err="1"/>
              <a:t>lu</a:t>
            </a:r>
            <a:r>
              <a:rPr lang="en-US" dirty="0"/>
              <a:t> example</a:t>
            </a:r>
          </a:p>
        </p:txBody>
      </p:sp>
      <p:sp>
        <p:nvSpPr>
          <p:cNvPr id="4" name="Text Placeholder 3">
            <a:extLst>
              <a:ext uri="{FF2B5EF4-FFF2-40B4-BE49-F238E27FC236}">
                <a16:creationId xmlns:a16="http://schemas.microsoft.com/office/drawing/2014/main" id="{208D7EA0-CFF5-724F-A685-9E251CBD2A41}"/>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800D6AB0-CF18-AB40-9CCC-6A6649B0F2FB}"/>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3B52162E-8F70-4A48-9FC9-A1A4C36EDF2A}"/>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1A0ED6C6-BB2E-6E42-BC72-1B677EA434D5}"/>
              </a:ext>
            </a:extLst>
          </p:cNvPr>
          <p:cNvSpPr>
            <a:spLocks noGrp="1"/>
          </p:cNvSpPr>
          <p:nvPr>
            <p:ph type="body" sz="quarter" idx="16"/>
          </p:nvPr>
        </p:nvSpPr>
        <p:spPr/>
        <p:txBody>
          <a:bodyPr/>
          <a:lstStyle/>
          <a:p>
            <a:endParaRPr lang="en-US"/>
          </a:p>
        </p:txBody>
      </p:sp>
      <p:sp>
        <p:nvSpPr>
          <p:cNvPr id="10" name="Content Placeholder 9">
            <a:extLst>
              <a:ext uri="{FF2B5EF4-FFF2-40B4-BE49-F238E27FC236}">
                <a16:creationId xmlns:a16="http://schemas.microsoft.com/office/drawing/2014/main" id="{0E47736A-2913-5D41-91CE-CA286AFFABDA}"/>
              </a:ext>
            </a:extLst>
          </p:cNvPr>
          <p:cNvSpPr>
            <a:spLocks noGrp="1"/>
          </p:cNvSpPr>
          <p:nvPr>
            <p:ph sz="half" idx="1"/>
          </p:nvPr>
        </p:nvSpPr>
        <p:spPr>
          <a:xfrm>
            <a:off x="591946" y="3432046"/>
            <a:ext cx="5789933" cy="3817446"/>
          </a:xfrm>
        </p:spPr>
        <p:txBody>
          <a:bodyPr/>
          <a:lstStyle/>
          <a:p>
            <a:r>
              <a:rPr lang="en-US" sz="3200" dirty="0"/>
              <a:t>3 orthogonal tiling planes of 3D iteration space</a:t>
            </a:r>
          </a:p>
          <a:p>
            <a:r>
              <a:rPr lang="en-US" sz="3200" dirty="0"/>
              <a:t>Consider tile-level dependence</a:t>
            </a:r>
          </a:p>
          <a:p>
            <a:r>
              <a:rPr lang="en-US" sz="3200" dirty="0"/>
              <a:t>Across k tiling plane (blue) is sequential</a:t>
            </a:r>
          </a:p>
          <a:p>
            <a:endParaRPr lang="en-US" sz="3200" dirty="0"/>
          </a:p>
        </p:txBody>
      </p:sp>
      <p:sp>
        <p:nvSpPr>
          <p:cNvPr id="11" name="Rectangle 10">
            <a:extLst>
              <a:ext uri="{FF2B5EF4-FFF2-40B4-BE49-F238E27FC236}">
                <a16:creationId xmlns:a16="http://schemas.microsoft.com/office/drawing/2014/main" id="{C7E35F96-6490-AF4F-B18A-D10EF92EF79A}"/>
              </a:ext>
            </a:extLst>
          </p:cNvPr>
          <p:cNvSpPr/>
          <p:nvPr/>
        </p:nvSpPr>
        <p:spPr>
          <a:xfrm>
            <a:off x="7483284" y="2114868"/>
            <a:ext cx="2282507" cy="2282507"/>
          </a:xfrm>
          <a:prstGeom prst="rect">
            <a:avLst/>
          </a:prstGeom>
          <a:noFill/>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DF87910D-D017-AD4E-9F2F-6FA0FF9F0D76}"/>
              </a:ext>
            </a:extLst>
          </p:cNvPr>
          <p:cNvCxnSpPr>
            <a:cxnSpLocks/>
          </p:cNvCxnSpPr>
          <p:nvPr/>
        </p:nvCxnSpPr>
        <p:spPr>
          <a:xfrm>
            <a:off x="7485888" y="4400181"/>
            <a:ext cx="2852928" cy="1182624"/>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5D671680-F225-AD4A-B616-0117B17FBAC8}"/>
              </a:ext>
            </a:extLst>
          </p:cNvPr>
          <p:cNvCxnSpPr>
            <a:cxnSpLocks/>
          </p:cNvCxnSpPr>
          <p:nvPr/>
        </p:nvCxnSpPr>
        <p:spPr>
          <a:xfrm>
            <a:off x="7483284" y="2114868"/>
            <a:ext cx="2855532" cy="3467937"/>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766732BD-98E2-264A-8F5E-5F034F8D6231}"/>
              </a:ext>
            </a:extLst>
          </p:cNvPr>
          <p:cNvCxnSpPr>
            <a:cxnSpLocks/>
          </p:cNvCxnSpPr>
          <p:nvPr/>
        </p:nvCxnSpPr>
        <p:spPr>
          <a:xfrm>
            <a:off x="9765791" y="2114868"/>
            <a:ext cx="573025" cy="3467937"/>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1149137C-48F0-5C41-9396-B69EBA0B6814}"/>
              </a:ext>
            </a:extLst>
          </p:cNvPr>
          <p:cNvCxnSpPr>
            <a:cxnSpLocks/>
          </p:cNvCxnSpPr>
          <p:nvPr/>
        </p:nvCxnSpPr>
        <p:spPr>
          <a:xfrm>
            <a:off x="9765791" y="4397375"/>
            <a:ext cx="573025" cy="118543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01ED37A5-BA1C-A346-AFFE-98DAC1AED342}"/>
              </a:ext>
            </a:extLst>
          </p:cNvPr>
          <p:cNvCxnSpPr/>
          <p:nvPr/>
        </p:nvCxnSpPr>
        <p:spPr>
          <a:xfrm>
            <a:off x="7483284" y="1766709"/>
            <a:ext cx="228250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457D78D0-C632-8C4C-9CB4-2D728688DA81}"/>
              </a:ext>
            </a:extLst>
          </p:cNvPr>
          <p:cNvCxnSpPr>
            <a:cxnSpLocks/>
          </p:cNvCxnSpPr>
          <p:nvPr/>
        </p:nvCxnSpPr>
        <p:spPr>
          <a:xfrm>
            <a:off x="7396845" y="4460053"/>
            <a:ext cx="564531" cy="11227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493109F7-7424-B447-A5B2-D59044FF4DC5}"/>
              </a:ext>
            </a:extLst>
          </p:cNvPr>
          <p:cNvCxnSpPr>
            <a:cxnSpLocks/>
          </p:cNvCxnSpPr>
          <p:nvPr/>
        </p:nvCxnSpPr>
        <p:spPr>
          <a:xfrm>
            <a:off x="7202868" y="2114868"/>
            <a:ext cx="0" cy="22825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 name="TextBox 31">
            <a:extLst>
              <a:ext uri="{FF2B5EF4-FFF2-40B4-BE49-F238E27FC236}">
                <a16:creationId xmlns:a16="http://schemas.microsoft.com/office/drawing/2014/main" id="{ED518C83-7CE4-6C4D-AE8F-1019240FED7A}"/>
              </a:ext>
            </a:extLst>
          </p:cNvPr>
          <p:cNvSpPr txBox="1"/>
          <p:nvPr/>
        </p:nvSpPr>
        <p:spPr>
          <a:xfrm>
            <a:off x="6787640" y="2988355"/>
            <a:ext cx="269626" cy="535531"/>
          </a:xfrm>
          <a:prstGeom prst="rect">
            <a:avLst/>
          </a:prstGeom>
          <a:noFill/>
        </p:spPr>
        <p:txBody>
          <a:bodyPr wrap="none" rtlCol="0">
            <a:spAutoFit/>
          </a:bodyPr>
          <a:lstStyle/>
          <a:p>
            <a:r>
              <a:rPr lang="en-US" i="1" dirty="0" err="1"/>
              <a:t>i</a:t>
            </a:r>
            <a:endParaRPr lang="en-US" i="1" dirty="0"/>
          </a:p>
        </p:txBody>
      </p:sp>
      <p:sp>
        <p:nvSpPr>
          <p:cNvPr id="34" name="TextBox 33">
            <a:extLst>
              <a:ext uri="{FF2B5EF4-FFF2-40B4-BE49-F238E27FC236}">
                <a16:creationId xmlns:a16="http://schemas.microsoft.com/office/drawing/2014/main" id="{5AE794E6-C3A8-6D4D-BF19-0AFDA23279B4}"/>
              </a:ext>
            </a:extLst>
          </p:cNvPr>
          <p:cNvSpPr txBox="1"/>
          <p:nvPr/>
        </p:nvSpPr>
        <p:spPr>
          <a:xfrm>
            <a:off x="8665001" y="1154932"/>
            <a:ext cx="272832" cy="535531"/>
          </a:xfrm>
          <a:prstGeom prst="rect">
            <a:avLst/>
          </a:prstGeom>
          <a:noFill/>
        </p:spPr>
        <p:txBody>
          <a:bodyPr wrap="none" rtlCol="0">
            <a:spAutoFit/>
          </a:bodyPr>
          <a:lstStyle/>
          <a:p>
            <a:r>
              <a:rPr lang="en-US" i="1" dirty="0"/>
              <a:t>j</a:t>
            </a:r>
          </a:p>
        </p:txBody>
      </p:sp>
      <p:sp>
        <p:nvSpPr>
          <p:cNvPr id="35" name="TextBox 34">
            <a:extLst>
              <a:ext uri="{FF2B5EF4-FFF2-40B4-BE49-F238E27FC236}">
                <a16:creationId xmlns:a16="http://schemas.microsoft.com/office/drawing/2014/main" id="{29D6C1F7-22C4-E549-8584-46ED3725955A}"/>
              </a:ext>
            </a:extLst>
          </p:cNvPr>
          <p:cNvSpPr txBox="1"/>
          <p:nvPr/>
        </p:nvSpPr>
        <p:spPr>
          <a:xfrm>
            <a:off x="7214960" y="4813766"/>
            <a:ext cx="352982" cy="535531"/>
          </a:xfrm>
          <a:prstGeom prst="rect">
            <a:avLst/>
          </a:prstGeom>
          <a:noFill/>
        </p:spPr>
        <p:txBody>
          <a:bodyPr wrap="none" rtlCol="0">
            <a:spAutoFit/>
          </a:bodyPr>
          <a:lstStyle/>
          <a:p>
            <a:r>
              <a:rPr lang="en-US" i="1" dirty="0"/>
              <a:t>k</a:t>
            </a:r>
          </a:p>
        </p:txBody>
      </p:sp>
      <p:sp>
        <p:nvSpPr>
          <p:cNvPr id="36" name="Rectangle 35">
            <a:extLst>
              <a:ext uri="{FF2B5EF4-FFF2-40B4-BE49-F238E27FC236}">
                <a16:creationId xmlns:a16="http://schemas.microsoft.com/office/drawing/2014/main" id="{EF601028-AA57-BB49-8E5B-306CCE49A028}"/>
              </a:ext>
            </a:extLst>
          </p:cNvPr>
          <p:cNvSpPr/>
          <p:nvPr/>
        </p:nvSpPr>
        <p:spPr>
          <a:xfrm>
            <a:off x="7679110" y="2549565"/>
            <a:ext cx="2421393" cy="2173735"/>
          </a:xfrm>
          <a:prstGeom prst="rect">
            <a:avLst/>
          </a:prstGeom>
          <a:gradFill>
            <a:gsLst>
              <a:gs pos="0">
                <a:schemeClr val="accent1">
                  <a:tint val="100000"/>
                  <a:shade val="100000"/>
                  <a:satMod val="130000"/>
                  <a:alpha val="25000"/>
                </a:schemeClr>
              </a:gs>
              <a:gs pos="0">
                <a:schemeClr val="accent1">
                  <a:tint val="50000"/>
                  <a:shade val="100000"/>
                  <a:satMod val="350000"/>
                  <a:alpha val="4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CD88360-5EFA-F542-BB6C-09B799ED7AC9}"/>
              </a:ext>
            </a:extLst>
          </p:cNvPr>
          <p:cNvSpPr/>
          <p:nvPr/>
        </p:nvSpPr>
        <p:spPr>
          <a:xfrm>
            <a:off x="8110645" y="3161038"/>
            <a:ext cx="2421393" cy="2173735"/>
          </a:xfrm>
          <a:prstGeom prst="rect">
            <a:avLst/>
          </a:prstGeom>
          <a:gradFill>
            <a:gsLst>
              <a:gs pos="0">
                <a:schemeClr val="accent1">
                  <a:tint val="100000"/>
                  <a:shade val="100000"/>
                  <a:satMod val="130000"/>
                  <a:alpha val="25000"/>
                </a:schemeClr>
              </a:gs>
              <a:gs pos="0">
                <a:schemeClr val="accent1">
                  <a:tint val="50000"/>
                  <a:shade val="100000"/>
                  <a:satMod val="350000"/>
                  <a:alpha val="4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Parallelogram 39">
            <a:extLst>
              <a:ext uri="{FF2B5EF4-FFF2-40B4-BE49-F238E27FC236}">
                <a16:creationId xmlns:a16="http://schemas.microsoft.com/office/drawing/2014/main" id="{6EC489D5-281F-934A-B5B9-792F6492C4F6}"/>
              </a:ext>
            </a:extLst>
          </p:cNvPr>
          <p:cNvSpPr/>
          <p:nvPr/>
        </p:nvSpPr>
        <p:spPr>
          <a:xfrm flipV="1">
            <a:off x="7260317" y="3695075"/>
            <a:ext cx="3508570" cy="1509181"/>
          </a:xfrm>
          <a:prstGeom prst="parallelogram">
            <a:avLst>
              <a:gd name="adj" fmla="val 54921"/>
            </a:avLst>
          </a:prstGeom>
          <a:gradFill flip="none" rotWithShape="1">
            <a:gsLst>
              <a:gs pos="0">
                <a:schemeClr val="accent2">
                  <a:lumMod val="5000"/>
                  <a:lumOff val="95000"/>
                </a:schemeClr>
              </a:gs>
              <a:gs pos="0">
                <a:schemeClr val="accent2">
                  <a:lumMod val="45000"/>
                  <a:lumOff val="55000"/>
                </a:schemeClr>
              </a:gs>
              <a:gs pos="0">
                <a:schemeClr val="accent2">
                  <a:lumMod val="45000"/>
                  <a:lumOff val="55000"/>
                  <a:alpha val="53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Parallelogram 41">
            <a:extLst>
              <a:ext uri="{FF2B5EF4-FFF2-40B4-BE49-F238E27FC236}">
                <a16:creationId xmlns:a16="http://schemas.microsoft.com/office/drawing/2014/main" id="{13CDAA78-8700-2245-B6B6-CF3B6B78D5FE}"/>
              </a:ext>
            </a:extLst>
          </p:cNvPr>
          <p:cNvSpPr/>
          <p:nvPr/>
        </p:nvSpPr>
        <p:spPr>
          <a:xfrm flipV="1">
            <a:off x="7260317" y="3045300"/>
            <a:ext cx="3508570" cy="1509181"/>
          </a:xfrm>
          <a:prstGeom prst="parallelogram">
            <a:avLst>
              <a:gd name="adj" fmla="val 54921"/>
            </a:avLst>
          </a:prstGeom>
          <a:gradFill flip="none" rotWithShape="1">
            <a:gsLst>
              <a:gs pos="0">
                <a:schemeClr val="accent2">
                  <a:lumMod val="5000"/>
                  <a:lumOff val="95000"/>
                </a:schemeClr>
              </a:gs>
              <a:gs pos="0">
                <a:schemeClr val="accent2">
                  <a:lumMod val="45000"/>
                  <a:lumOff val="55000"/>
                </a:schemeClr>
              </a:gs>
              <a:gs pos="0">
                <a:schemeClr val="accent2">
                  <a:lumMod val="45000"/>
                  <a:lumOff val="55000"/>
                  <a:alpha val="53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Parallelogram 42">
            <a:extLst>
              <a:ext uri="{FF2B5EF4-FFF2-40B4-BE49-F238E27FC236}">
                <a16:creationId xmlns:a16="http://schemas.microsoft.com/office/drawing/2014/main" id="{7B57533A-1689-1246-AD81-B477DA9686B7}"/>
              </a:ext>
            </a:extLst>
          </p:cNvPr>
          <p:cNvSpPr/>
          <p:nvPr/>
        </p:nvSpPr>
        <p:spPr>
          <a:xfrm rot="5400000">
            <a:off x="7005232" y="3727683"/>
            <a:ext cx="3508570" cy="956015"/>
          </a:xfrm>
          <a:prstGeom prst="parallelogram">
            <a:avLst>
              <a:gd name="adj" fmla="val 54921"/>
            </a:avLst>
          </a:prstGeom>
          <a:gradFill flip="none" rotWithShape="1">
            <a:gsLst>
              <a:gs pos="0">
                <a:schemeClr val="accent3">
                  <a:lumMod val="5000"/>
                  <a:lumOff val="95000"/>
                  <a:alpha val="45000"/>
                </a:schemeClr>
              </a:gs>
              <a:gs pos="0">
                <a:schemeClr val="accent3">
                  <a:lumMod val="45000"/>
                  <a:lumOff val="55000"/>
                </a:schemeClr>
              </a:gs>
              <a:gs pos="0">
                <a:schemeClr val="accent3">
                  <a:lumMod val="45000"/>
                  <a:lumOff val="55000"/>
                </a:schemeClr>
              </a:gs>
              <a:gs pos="0">
                <a:schemeClr val="accent3">
                  <a:lumMod val="30000"/>
                  <a:lumOff val="70000"/>
                  <a:alpha val="27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Parallelogram 43">
            <a:extLst>
              <a:ext uri="{FF2B5EF4-FFF2-40B4-BE49-F238E27FC236}">
                <a16:creationId xmlns:a16="http://schemas.microsoft.com/office/drawing/2014/main" id="{099E5F94-A52B-0F42-B561-F115D4D3B26A}"/>
              </a:ext>
            </a:extLst>
          </p:cNvPr>
          <p:cNvSpPr/>
          <p:nvPr/>
        </p:nvSpPr>
        <p:spPr>
          <a:xfrm rot="5400000">
            <a:off x="7774656" y="3875155"/>
            <a:ext cx="3508570" cy="956015"/>
          </a:xfrm>
          <a:prstGeom prst="parallelogram">
            <a:avLst>
              <a:gd name="adj" fmla="val 54921"/>
            </a:avLst>
          </a:prstGeom>
          <a:gradFill flip="none" rotWithShape="1">
            <a:gsLst>
              <a:gs pos="0">
                <a:schemeClr val="accent3">
                  <a:lumMod val="5000"/>
                  <a:lumOff val="95000"/>
                  <a:alpha val="45000"/>
                </a:schemeClr>
              </a:gs>
              <a:gs pos="0">
                <a:schemeClr val="accent3">
                  <a:lumMod val="45000"/>
                  <a:lumOff val="55000"/>
                </a:schemeClr>
              </a:gs>
              <a:gs pos="0">
                <a:schemeClr val="accent3">
                  <a:lumMod val="45000"/>
                  <a:lumOff val="55000"/>
                </a:schemeClr>
              </a:gs>
              <a:gs pos="0">
                <a:schemeClr val="accent3">
                  <a:lumMod val="30000"/>
                  <a:lumOff val="70000"/>
                  <a:alpha val="27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FA5A7ED8-A55F-2546-86CF-0D4246007B69}"/>
              </a:ext>
            </a:extLst>
          </p:cNvPr>
          <p:cNvPicPr>
            <a:picLocks noChangeAspect="1"/>
          </p:cNvPicPr>
          <p:nvPr/>
        </p:nvPicPr>
        <p:blipFill>
          <a:blip r:embed="rId2"/>
          <a:stretch>
            <a:fillRect/>
          </a:stretch>
        </p:blipFill>
        <p:spPr>
          <a:xfrm>
            <a:off x="178067" y="1505788"/>
            <a:ext cx="6649394" cy="1689100"/>
          </a:xfrm>
          <a:prstGeom prst="rect">
            <a:avLst/>
          </a:prstGeom>
        </p:spPr>
      </p:pic>
    </p:spTree>
    <p:extLst>
      <p:ext uri="{BB962C8B-B14F-4D97-AF65-F5344CB8AC3E}">
        <p14:creationId xmlns:p14="http://schemas.microsoft.com/office/powerpoint/2010/main" val="96708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heckerboard(across)">
                                      <p:cBhvr>
                                        <p:cTn id="7" dur="500"/>
                                        <p:tgtEl>
                                          <p:spTgt spid="4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checkerboard(across)">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checkerboard(across)">
                                      <p:cBhvr>
                                        <p:cTn id="15" dur="500"/>
                                        <p:tgtEl>
                                          <p:spTgt spid="43"/>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checkerboard(across)">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1" nodeType="clickEffect">
                                  <p:stCondLst>
                                    <p:cond delay="0"/>
                                  </p:stCondLst>
                                  <p:childTnLst>
                                    <p:animEffect transition="out" filter="blinds(horizontal)">
                                      <p:cBhvr>
                                        <p:cTn id="22" dur="500"/>
                                        <p:tgtEl>
                                          <p:spTgt spid="42"/>
                                        </p:tgtEl>
                                      </p:cBhvr>
                                    </p:animEffect>
                                    <p:set>
                                      <p:cBhvr>
                                        <p:cTn id="23" dur="1" fill="hold">
                                          <p:stCondLst>
                                            <p:cond delay="499"/>
                                          </p:stCondLst>
                                        </p:cTn>
                                        <p:tgtEl>
                                          <p:spTgt spid="42"/>
                                        </p:tgtEl>
                                        <p:attrNameLst>
                                          <p:attrName>style.visibility</p:attrName>
                                        </p:attrNameLst>
                                      </p:cBhvr>
                                      <p:to>
                                        <p:strVal val="hidden"/>
                                      </p:to>
                                    </p:set>
                                  </p:childTnLst>
                                </p:cTn>
                              </p:par>
                              <p:par>
                                <p:cTn id="24" presetID="3" presetClass="exit" presetSubtype="10" fill="hold" grpId="1" nodeType="withEffect">
                                  <p:stCondLst>
                                    <p:cond delay="0"/>
                                  </p:stCondLst>
                                  <p:childTnLst>
                                    <p:animEffect transition="out" filter="blinds(horizontal)">
                                      <p:cBhvr>
                                        <p:cTn id="25" dur="500"/>
                                        <p:tgtEl>
                                          <p:spTgt spid="43"/>
                                        </p:tgtEl>
                                      </p:cBhvr>
                                    </p:animEffect>
                                    <p:set>
                                      <p:cBhvr>
                                        <p:cTn id="26" dur="1" fill="hold">
                                          <p:stCondLst>
                                            <p:cond delay="499"/>
                                          </p:stCondLst>
                                        </p:cTn>
                                        <p:tgtEl>
                                          <p:spTgt spid="43"/>
                                        </p:tgtEl>
                                        <p:attrNameLst>
                                          <p:attrName>style.visibility</p:attrName>
                                        </p:attrNameLst>
                                      </p:cBhvr>
                                      <p:to>
                                        <p:strVal val="hidden"/>
                                      </p:to>
                                    </p:set>
                                  </p:childTnLst>
                                </p:cTn>
                              </p:par>
                              <p:par>
                                <p:cTn id="27" presetID="3" presetClass="exit" presetSubtype="10" fill="hold" grpId="1" nodeType="withEffect">
                                  <p:stCondLst>
                                    <p:cond delay="0"/>
                                  </p:stCondLst>
                                  <p:childTnLst>
                                    <p:animEffect transition="out" filter="blinds(horizontal)">
                                      <p:cBhvr>
                                        <p:cTn id="28" dur="500"/>
                                        <p:tgtEl>
                                          <p:spTgt spid="44"/>
                                        </p:tgtEl>
                                      </p:cBhvr>
                                    </p:animEffect>
                                    <p:set>
                                      <p:cBhvr>
                                        <p:cTn id="29" dur="1" fill="hold">
                                          <p:stCondLst>
                                            <p:cond delay="499"/>
                                          </p:stCondLst>
                                        </p:cTn>
                                        <p:tgtEl>
                                          <p:spTgt spid="44"/>
                                        </p:tgtEl>
                                        <p:attrNameLst>
                                          <p:attrName>style.visibility</p:attrName>
                                        </p:attrNameLst>
                                      </p:cBhvr>
                                      <p:to>
                                        <p:strVal val="hidden"/>
                                      </p:to>
                                    </p:set>
                                  </p:childTnLst>
                                </p:cTn>
                              </p:par>
                              <p:par>
                                <p:cTn id="30" presetID="3" presetClass="exit" presetSubtype="10" fill="hold" grpId="1" nodeType="withEffect">
                                  <p:stCondLst>
                                    <p:cond delay="0"/>
                                  </p:stCondLst>
                                  <p:childTnLst>
                                    <p:animEffect transition="out" filter="blinds(horizontal)">
                                      <p:cBhvr>
                                        <p:cTn id="31" dur="500"/>
                                        <p:tgtEl>
                                          <p:spTgt spid="40"/>
                                        </p:tgtEl>
                                      </p:cBhvr>
                                    </p:animEffect>
                                    <p:set>
                                      <p:cBhvr>
                                        <p:cTn id="32"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2" grpId="0" animBg="1"/>
      <p:bldP spid="42" grpId="1" animBg="1"/>
      <p:bldP spid="43" grpId="0" animBg="1"/>
      <p:bldP spid="43" grpId="1" animBg="1"/>
      <p:bldP spid="44" grpId="0" animBg="1"/>
      <p:bldP spid="4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C438D-DDA9-264B-B4D5-7E6C8EB2DB0A}"/>
              </a:ext>
            </a:extLst>
          </p:cNvPr>
          <p:cNvSpPr>
            <a:spLocks noGrp="1"/>
          </p:cNvSpPr>
          <p:nvPr>
            <p:ph type="title"/>
          </p:nvPr>
        </p:nvSpPr>
        <p:spPr/>
        <p:txBody>
          <a:bodyPr/>
          <a:lstStyle/>
          <a:p>
            <a:r>
              <a:rPr lang="en-US" dirty="0"/>
              <a:t>LU Example</a:t>
            </a:r>
          </a:p>
        </p:txBody>
      </p:sp>
      <p:sp>
        <p:nvSpPr>
          <p:cNvPr id="3" name="Content Placeholder 2">
            <a:extLst>
              <a:ext uri="{FF2B5EF4-FFF2-40B4-BE49-F238E27FC236}">
                <a16:creationId xmlns:a16="http://schemas.microsoft.com/office/drawing/2014/main" id="{189DFEFD-68F6-6645-9FD1-8E22EA2CEAFD}"/>
              </a:ext>
            </a:extLst>
          </p:cNvPr>
          <p:cNvSpPr>
            <a:spLocks noGrp="1"/>
          </p:cNvSpPr>
          <p:nvPr>
            <p:ph sz="half" idx="1"/>
          </p:nvPr>
        </p:nvSpPr>
        <p:spPr>
          <a:xfrm>
            <a:off x="339928" y="1554749"/>
            <a:ext cx="6231559" cy="5350804"/>
          </a:xfrm>
        </p:spPr>
        <p:txBody>
          <a:bodyPr/>
          <a:lstStyle/>
          <a:p>
            <a:r>
              <a:rPr lang="en-US" dirty="0"/>
              <a:t>Inter-tile dependence of iteration subspace between adjacent  k tiling plane</a:t>
            </a:r>
          </a:p>
          <a:p>
            <a:r>
              <a:rPr lang="en-US" dirty="0"/>
              <a:t>Execution order: green, purple, blue</a:t>
            </a:r>
          </a:p>
          <a:p>
            <a:r>
              <a:rPr lang="en-US" dirty="0"/>
              <a:t>Each tile is executed in parallel on several processors</a:t>
            </a:r>
          </a:p>
          <a:p>
            <a:endParaRPr lang="en-US" dirty="0"/>
          </a:p>
        </p:txBody>
      </p:sp>
      <p:sp>
        <p:nvSpPr>
          <p:cNvPr id="4" name="Text Placeholder 3">
            <a:extLst>
              <a:ext uri="{FF2B5EF4-FFF2-40B4-BE49-F238E27FC236}">
                <a16:creationId xmlns:a16="http://schemas.microsoft.com/office/drawing/2014/main" id="{85B9DB4A-A721-984D-BF10-E42780C80923}"/>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7D31A93A-79BA-9B4E-ADD2-208D5E07B40F}"/>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86CA1CF0-8E6D-1E45-BC88-8235D9924BB3}"/>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D7C4FF15-F861-BE41-8B13-64B21F0F3379}"/>
              </a:ext>
            </a:extLst>
          </p:cNvPr>
          <p:cNvSpPr>
            <a:spLocks noGrp="1"/>
          </p:cNvSpPr>
          <p:nvPr>
            <p:ph type="body" sz="quarter" idx="16"/>
          </p:nvPr>
        </p:nvSpPr>
        <p:spPr/>
        <p:txBody>
          <a:bodyPr/>
          <a:lstStyle/>
          <a:p>
            <a:endParaRPr lang="en-US"/>
          </a:p>
        </p:txBody>
      </p:sp>
      <p:sp>
        <p:nvSpPr>
          <p:cNvPr id="8" name="Rectangle 7">
            <a:extLst>
              <a:ext uri="{FF2B5EF4-FFF2-40B4-BE49-F238E27FC236}">
                <a16:creationId xmlns:a16="http://schemas.microsoft.com/office/drawing/2014/main" id="{282BB2AA-7497-2D4C-B3F8-841301665857}"/>
              </a:ext>
            </a:extLst>
          </p:cNvPr>
          <p:cNvSpPr/>
          <p:nvPr/>
        </p:nvSpPr>
        <p:spPr>
          <a:xfrm>
            <a:off x="7010400" y="1554749"/>
            <a:ext cx="1024128" cy="10728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99400618-B67D-0345-82BC-B353524F0A53}"/>
              </a:ext>
            </a:extLst>
          </p:cNvPr>
          <p:cNvSpPr/>
          <p:nvPr/>
        </p:nvSpPr>
        <p:spPr>
          <a:xfrm>
            <a:off x="8235696" y="1554749"/>
            <a:ext cx="1024128" cy="10728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B41304E5-7B50-5340-94C2-A198069F2192}"/>
              </a:ext>
            </a:extLst>
          </p:cNvPr>
          <p:cNvSpPr/>
          <p:nvPr/>
        </p:nvSpPr>
        <p:spPr>
          <a:xfrm>
            <a:off x="9460992" y="1554749"/>
            <a:ext cx="1024128" cy="10728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60FF2362-9DF5-9C4C-ADEF-6DFBD75F6D8E}"/>
              </a:ext>
            </a:extLst>
          </p:cNvPr>
          <p:cNvSpPr/>
          <p:nvPr/>
        </p:nvSpPr>
        <p:spPr>
          <a:xfrm>
            <a:off x="7010400" y="2809911"/>
            <a:ext cx="1024128" cy="10728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7830615E-69AF-9D4A-A86D-CA06C938538D}"/>
              </a:ext>
            </a:extLst>
          </p:cNvPr>
          <p:cNvSpPr/>
          <p:nvPr/>
        </p:nvSpPr>
        <p:spPr>
          <a:xfrm>
            <a:off x="8235696" y="2809911"/>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962FA5B-100A-8B4B-9BB2-E3F1905E8700}"/>
              </a:ext>
            </a:extLst>
          </p:cNvPr>
          <p:cNvSpPr/>
          <p:nvPr/>
        </p:nvSpPr>
        <p:spPr>
          <a:xfrm>
            <a:off x="9460992" y="2809911"/>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1A0B46E-EC27-374C-BAB6-31553860714B}"/>
              </a:ext>
            </a:extLst>
          </p:cNvPr>
          <p:cNvSpPr/>
          <p:nvPr/>
        </p:nvSpPr>
        <p:spPr>
          <a:xfrm>
            <a:off x="7010400" y="4065073"/>
            <a:ext cx="1024128" cy="10728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ECF9C24C-9B07-9445-84AE-8E7384827FAB}"/>
              </a:ext>
            </a:extLst>
          </p:cNvPr>
          <p:cNvSpPr/>
          <p:nvPr/>
        </p:nvSpPr>
        <p:spPr>
          <a:xfrm>
            <a:off x="8235696" y="4065073"/>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69D6741-D126-A645-8A4A-8CD671655A62}"/>
              </a:ext>
            </a:extLst>
          </p:cNvPr>
          <p:cNvSpPr/>
          <p:nvPr/>
        </p:nvSpPr>
        <p:spPr>
          <a:xfrm>
            <a:off x="9460992" y="4065073"/>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502D6BA9-3C4C-4341-9858-DD5152CE07EB}"/>
              </a:ext>
            </a:extLst>
          </p:cNvPr>
          <p:cNvCxnSpPr/>
          <p:nvPr/>
        </p:nvCxnSpPr>
        <p:spPr>
          <a:xfrm>
            <a:off x="7606361" y="1835165"/>
            <a:ext cx="241401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6" name="Straight Arrow Connector 35">
            <a:extLst>
              <a:ext uri="{FF2B5EF4-FFF2-40B4-BE49-F238E27FC236}">
                <a16:creationId xmlns:a16="http://schemas.microsoft.com/office/drawing/2014/main" id="{365086FC-EF39-874F-8820-4D7C4D398AC5}"/>
              </a:ext>
            </a:extLst>
          </p:cNvPr>
          <p:cNvCxnSpPr>
            <a:cxnSpLocks/>
          </p:cNvCxnSpPr>
          <p:nvPr/>
        </p:nvCxnSpPr>
        <p:spPr>
          <a:xfrm>
            <a:off x="7758761" y="1987565"/>
            <a:ext cx="116433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8" name="Straight Arrow Connector 37">
            <a:extLst>
              <a:ext uri="{FF2B5EF4-FFF2-40B4-BE49-F238E27FC236}">
                <a16:creationId xmlns:a16="http://schemas.microsoft.com/office/drawing/2014/main" id="{6E072312-9419-9F45-88CD-DB0877424CE2}"/>
              </a:ext>
            </a:extLst>
          </p:cNvPr>
          <p:cNvCxnSpPr>
            <a:cxnSpLocks/>
          </p:cNvCxnSpPr>
          <p:nvPr/>
        </p:nvCxnSpPr>
        <p:spPr>
          <a:xfrm>
            <a:off x="7452360" y="2274077"/>
            <a:ext cx="0" cy="136550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0" name="Straight Arrow Connector 39">
            <a:extLst>
              <a:ext uri="{FF2B5EF4-FFF2-40B4-BE49-F238E27FC236}">
                <a16:creationId xmlns:a16="http://schemas.microsoft.com/office/drawing/2014/main" id="{9028C263-7D52-0248-B124-9B99BE327263}"/>
              </a:ext>
            </a:extLst>
          </p:cNvPr>
          <p:cNvCxnSpPr>
            <a:cxnSpLocks/>
          </p:cNvCxnSpPr>
          <p:nvPr/>
        </p:nvCxnSpPr>
        <p:spPr>
          <a:xfrm>
            <a:off x="7295465" y="1987565"/>
            <a:ext cx="0" cy="270052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2" name="Straight Arrow Connector 41">
            <a:extLst>
              <a:ext uri="{FF2B5EF4-FFF2-40B4-BE49-F238E27FC236}">
                <a16:creationId xmlns:a16="http://schemas.microsoft.com/office/drawing/2014/main" id="{21E066EA-EEF3-904A-843D-C064B160C480}"/>
              </a:ext>
            </a:extLst>
          </p:cNvPr>
          <p:cNvCxnSpPr>
            <a:cxnSpLocks/>
          </p:cNvCxnSpPr>
          <p:nvPr/>
        </p:nvCxnSpPr>
        <p:spPr>
          <a:xfrm>
            <a:off x="7770953" y="4493021"/>
            <a:ext cx="2249424"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4" name="Straight Arrow Connector 43">
            <a:extLst>
              <a:ext uri="{FF2B5EF4-FFF2-40B4-BE49-F238E27FC236}">
                <a16:creationId xmlns:a16="http://schemas.microsoft.com/office/drawing/2014/main" id="{36CE4D3C-D1D0-1948-842C-49D690873CBD}"/>
              </a:ext>
            </a:extLst>
          </p:cNvPr>
          <p:cNvCxnSpPr>
            <a:cxnSpLocks/>
          </p:cNvCxnSpPr>
          <p:nvPr/>
        </p:nvCxnSpPr>
        <p:spPr>
          <a:xfrm>
            <a:off x="7758761" y="4267469"/>
            <a:ext cx="104241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7" name="Straight Arrow Connector 46">
            <a:extLst>
              <a:ext uri="{FF2B5EF4-FFF2-40B4-BE49-F238E27FC236}">
                <a16:creationId xmlns:a16="http://schemas.microsoft.com/office/drawing/2014/main" id="{08F87345-0528-2F4C-B9F9-ADEB813765A5}"/>
              </a:ext>
            </a:extLst>
          </p:cNvPr>
          <p:cNvCxnSpPr>
            <a:cxnSpLocks/>
          </p:cNvCxnSpPr>
          <p:nvPr/>
        </p:nvCxnSpPr>
        <p:spPr>
          <a:xfrm>
            <a:off x="7758761" y="3328685"/>
            <a:ext cx="2249424"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8" name="Straight Arrow Connector 47">
            <a:extLst>
              <a:ext uri="{FF2B5EF4-FFF2-40B4-BE49-F238E27FC236}">
                <a16:creationId xmlns:a16="http://schemas.microsoft.com/office/drawing/2014/main" id="{CA5D0B8D-2B7C-6D44-A63A-2618A742CFE4}"/>
              </a:ext>
            </a:extLst>
          </p:cNvPr>
          <p:cNvCxnSpPr>
            <a:cxnSpLocks/>
          </p:cNvCxnSpPr>
          <p:nvPr/>
        </p:nvCxnSpPr>
        <p:spPr>
          <a:xfrm>
            <a:off x="7746569" y="3103133"/>
            <a:ext cx="104241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9" name="Straight Arrow Connector 48">
            <a:extLst>
              <a:ext uri="{FF2B5EF4-FFF2-40B4-BE49-F238E27FC236}">
                <a16:creationId xmlns:a16="http://schemas.microsoft.com/office/drawing/2014/main" id="{BBDB1E7E-FD3C-9445-ACDD-622E45D396B9}"/>
              </a:ext>
            </a:extLst>
          </p:cNvPr>
          <p:cNvCxnSpPr>
            <a:cxnSpLocks/>
          </p:cNvCxnSpPr>
          <p:nvPr/>
        </p:nvCxnSpPr>
        <p:spPr>
          <a:xfrm>
            <a:off x="8567928" y="2517303"/>
            <a:ext cx="0" cy="136550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0" name="Straight Arrow Connector 49">
            <a:extLst>
              <a:ext uri="{FF2B5EF4-FFF2-40B4-BE49-F238E27FC236}">
                <a16:creationId xmlns:a16="http://schemas.microsoft.com/office/drawing/2014/main" id="{3B1F8EE5-7536-EA44-8FC5-60743C39013C}"/>
              </a:ext>
            </a:extLst>
          </p:cNvPr>
          <p:cNvCxnSpPr>
            <a:cxnSpLocks/>
          </p:cNvCxnSpPr>
          <p:nvPr/>
        </p:nvCxnSpPr>
        <p:spPr>
          <a:xfrm>
            <a:off x="8411033" y="2230791"/>
            <a:ext cx="0" cy="270052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1" name="Straight Arrow Connector 50">
            <a:extLst>
              <a:ext uri="{FF2B5EF4-FFF2-40B4-BE49-F238E27FC236}">
                <a16:creationId xmlns:a16="http://schemas.microsoft.com/office/drawing/2014/main" id="{B1F09F79-ECD0-8741-840B-E804C8658A3E}"/>
              </a:ext>
            </a:extLst>
          </p:cNvPr>
          <p:cNvCxnSpPr>
            <a:cxnSpLocks/>
          </p:cNvCxnSpPr>
          <p:nvPr/>
        </p:nvCxnSpPr>
        <p:spPr>
          <a:xfrm>
            <a:off x="9872472" y="2469149"/>
            <a:ext cx="0" cy="136550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AAD3777-BF36-BF4A-A1BF-1F56F199558B}"/>
              </a:ext>
            </a:extLst>
          </p:cNvPr>
          <p:cNvCxnSpPr>
            <a:cxnSpLocks/>
          </p:cNvCxnSpPr>
          <p:nvPr/>
        </p:nvCxnSpPr>
        <p:spPr>
          <a:xfrm>
            <a:off x="9715577" y="2182637"/>
            <a:ext cx="0" cy="270052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3" name="TextBox 52">
            <a:extLst>
              <a:ext uri="{FF2B5EF4-FFF2-40B4-BE49-F238E27FC236}">
                <a16:creationId xmlns:a16="http://schemas.microsoft.com/office/drawing/2014/main" id="{AAC96468-CDCA-7A48-87F5-7E472D87356E}"/>
              </a:ext>
            </a:extLst>
          </p:cNvPr>
          <p:cNvSpPr txBox="1"/>
          <p:nvPr/>
        </p:nvSpPr>
        <p:spPr>
          <a:xfrm>
            <a:off x="6434716" y="956703"/>
            <a:ext cx="4266424" cy="461665"/>
          </a:xfrm>
          <a:prstGeom prst="rect">
            <a:avLst/>
          </a:prstGeom>
          <a:noFill/>
        </p:spPr>
        <p:txBody>
          <a:bodyPr wrap="none" rtlCol="0">
            <a:spAutoFit/>
          </a:bodyPr>
          <a:lstStyle/>
          <a:p>
            <a:r>
              <a:rPr lang="en-US" sz="2400" dirty="0" err="1"/>
              <a:t>Intertile</a:t>
            </a:r>
            <a:r>
              <a:rPr lang="en-US" sz="2400" dirty="0"/>
              <a:t> dependence, Front view</a:t>
            </a:r>
          </a:p>
        </p:txBody>
      </p:sp>
      <p:sp>
        <p:nvSpPr>
          <p:cNvPr id="54" name="Cube 53">
            <a:extLst>
              <a:ext uri="{FF2B5EF4-FFF2-40B4-BE49-F238E27FC236}">
                <a16:creationId xmlns:a16="http://schemas.microsoft.com/office/drawing/2014/main" id="{6B5B4DA7-D8A1-4C4C-85B7-EC4A401AAB5D}"/>
              </a:ext>
            </a:extLst>
          </p:cNvPr>
          <p:cNvSpPr/>
          <p:nvPr/>
        </p:nvSpPr>
        <p:spPr>
          <a:xfrm>
            <a:off x="6339625" y="5654627"/>
            <a:ext cx="1396353" cy="1396353"/>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03725532-1B5F-3847-B279-3679B8417F15}"/>
              </a:ext>
            </a:extLst>
          </p:cNvPr>
          <p:cNvCxnSpPr>
            <a:stCxn id="54" idx="1"/>
            <a:endCxn id="54" idx="3"/>
          </p:cNvCxnSpPr>
          <p:nvPr/>
        </p:nvCxnSpPr>
        <p:spPr>
          <a:xfrm>
            <a:off x="6863257" y="6003715"/>
            <a:ext cx="0" cy="1047265"/>
          </a:xfrm>
          <a:prstGeom prst="line">
            <a:avLst/>
          </a:prstGeom>
        </p:spPr>
        <p:style>
          <a:lnRef idx="2">
            <a:schemeClr val="accent6"/>
          </a:lnRef>
          <a:fillRef idx="0">
            <a:schemeClr val="accent6"/>
          </a:fillRef>
          <a:effectRef idx="1">
            <a:schemeClr val="accent6"/>
          </a:effectRef>
          <a:fontRef idx="minor">
            <a:schemeClr val="tx1"/>
          </a:fontRef>
        </p:style>
      </p:cxnSp>
      <p:cxnSp>
        <p:nvCxnSpPr>
          <p:cNvPr id="57" name="Straight Connector 56">
            <a:extLst>
              <a:ext uri="{FF2B5EF4-FFF2-40B4-BE49-F238E27FC236}">
                <a16:creationId xmlns:a16="http://schemas.microsoft.com/office/drawing/2014/main" id="{BB595FC9-98D6-C142-BCEF-F078C7F5F0D2}"/>
              </a:ext>
            </a:extLst>
          </p:cNvPr>
          <p:cNvCxnSpPr>
            <a:cxnSpLocks/>
            <a:stCxn id="54" idx="2"/>
            <a:endCxn id="54" idx="4"/>
          </p:cNvCxnSpPr>
          <p:nvPr/>
        </p:nvCxnSpPr>
        <p:spPr>
          <a:xfrm>
            <a:off x="6339625" y="6527348"/>
            <a:ext cx="1047265"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0" name="Straight Connector 59">
            <a:extLst>
              <a:ext uri="{FF2B5EF4-FFF2-40B4-BE49-F238E27FC236}">
                <a16:creationId xmlns:a16="http://schemas.microsoft.com/office/drawing/2014/main" id="{2B205A81-ABAB-964F-8C40-9F9623D5E825}"/>
              </a:ext>
            </a:extLst>
          </p:cNvPr>
          <p:cNvCxnSpPr/>
          <p:nvPr/>
        </p:nvCxnSpPr>
        <p:spPr>
          <a:xfrm>
            <a:off x="7602474" y="5829170"/>
            <a:ext cx="0" cy="1047265"/>
          </a:xfrm>
          <a:prstGeom prst="line">
            <a:avLst/>
          </a:prstGeom>
        </p:spPr>
        <p:style>
          <a:lnRef idx="2">
            <a:schemeClr val="accent6"/>
          </a:lnRef>
          <a:fillRef idx="0">
            <a:schemeClr val="accent6"/>
          </a:fillRef>
          <a:effectRef idx="1">
            <a:schemeClr val="accent6"/>
          </a:effectRef>
          <a:fontRef idx="minor">
            <a:schemeClr val="tx1"/>
          </a:fontRef>
        </p:style>
      </p:cxnSp>
      <p:cxnSp>
        <p:nvCxnSpPr>
          <p:cNvPr id="61" name="Straight Connector 60">
            <a:extLst>
              <a:ext uri="{FF2B5EF4-FFF2-40B4-BE49-F238E27FC236}">
                <a16:creationId xmlns:a16="http://schemas.microsoft.com/office/drawing/2014/main" id="{11B06EC8-7026-6F4C-97DE-C7133A5DDB29}"/>
              </a:ext>
            </a:extLst>
          </p:cNvPr>
          <p:cNvCxnSpPr>
            <a:cxnSpLocks/>
          </p:cNvCxnSpPr>
          <p:nvPr/>
        </p:nvCxnSpPr>
        <p:spPr>
          <a:xfrm>
            <a:off x="6447937" y="5829170"/>
            <a:ext cx="115453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6" name="Straight Connector 65">
            <a:extLst>
              <a:ext uri="{FF2B5EF4-FFF2-40B4-BE49-F238E27FC236}">
                <a16:creationId xmlns:a16="http://schemas.microsoft.com/office/drawing/2014/main" id="{119E5DC5-C5C2-9448-AB73-99B1A2B68F75}"/>
              </a:ext>
            </a:extLst>
          </p:cNvPr>
          <p:cNvCxnSpPr>
            <a:cxnSpLocks/>
            <a:stCxn id="54" idx="0"/>
            <a:endCxn id="54" idx="1"/>
          </p:cNvCxnSpPr>
          <p:nvPr/>
        </p:nvCxnSpPr>
        <p:spPr>
          <a:xfrm flipH="1">
            <a:off x="6863257" y="5654627"/>
            <a:ext cx="349089" cy="349088"/>
          </a:xfrm>
          <a:prstGeom prst="line">
            <a:avLst/>
          </a:prstGeom>
        </p:spPr>
        <p:style>
          <a:lnRef idx="2">
            <a:schemeClr val="accent6"/>
          </a:lnRef>
          <a:fillRef idx="0">
            <a:schemeClr val="accent6"/>
          </a:fillRef>
          <a:effectRef idx="1">
            <a:schemeClr val="accent6"/>
          </a:effectRef>
          <a:fontRef idx="minor">
            <a:schemeClr val="tx1"/>
          </a:fontRef>
        </p:style>
      </p:cxnSp>
      <p:cxnSp>
        <p:nvCxnSpPr>
          <p:cNvPr id="69" name="Straight Connector 68">
            <a:extLst>
              <a:ext uri="{FF2B5EF4-FFF2-40B4-BE49-F238E27FC236}">
                <a16:creationId xmlns:a16="http://schemas.microsoft.com/office/drawing/2014/main" id="{DEFC757D-3C17-064E-A542-C7510408EAAB}"/>
              </a:ext>
            </a:extLst>
          </p:cNvPr>
          <p:cNvCxnSpPr>
            <a:cxnSpLocks/>
            <a:stCxn id="54" idx="5"/>
            <a:endCxn id="54" idx="4"/>
          </p:cNvCxnSpPr>
          <p:nvPr/>
        </p:nvCxnSpPr>
        <p:spPr>
          <a:xfrm flipH="1">
            <a:off x="7386890" y="6178259"/>
            <a:ext cx="349088" cy="349089"/>
          </a:xfrm>
          <a:prstGeom prst="line">
            <a:avLst/>
          </a:prstGeom>
        </p:spPr>
        <p:style>
          <a:lnRef idx="2">
            <a:schemeClr val="accent6"/>
          </a:lnRef>
          <a:fillRef idx="0">
            <a:schemeClr val="accent6"/>
          </a:fillRef>
          <a:effectRef idx="1">
            <a:schemeClr val="accent6"/>
          </a:effectRef>
          <a:fontRef idx="minor">
            <a:schemeClr val="tx1"/>
          </a:fontRef>
        </p:style>
      </p:cxnSp>
      <p:sp>
        <p:nvSpPr>
          <p:cNvPr id="75" name="TextBox 74">
            <a:extLst>
              <a:ext uri="{FF2B5EF4-FFF2-40B4-BE49-F238E27FC236}">
                <a16:creationId xmlns:a16="http://schemas.microsoft.com/office/drawing/2014/main" id="{0B7BE698-D54A-6349-B98E-CCE0F1779974}"/>
              </a:ext>
            </a:extLst>
          </p:cNvPr>
          <p:cNvSpPr txBox="1"/>
          <p:nvPr/>
        </p:nvSpPr>
        <p:spPr>
          <a:xfrm>
            <a:off x="7955204" y="5622034"/>
            <a:ext cx="2834712" cy="1200329"/>
          </a:xfrm>
          <a:prstGeom prst="rect">
            <a:avLst/>
          </a:prstGeom>
          <a:noFill/>
        </p:spPr>
        <p:txBody>
          <a:bodyPr wrap="square" rtlCol="0">
            <a:spAutoFit/>
          </a:bodyPr>
          <a:lstStyle/>
          <a:p>
            <a:r>
              <a:rPr lang="en-US" sz="2400" dirty="0"/>
              <a:t>8-processor </a:t>
            </a:r>
          </a:p>
          <a:p>
            <a:r>
              <a:rPr lang="en-US" sz="2400" dirty="0"/>
              <a:t>parallelization </a:t>
            </a:r>
          </a:p>
          <a:p>
            <a:r>
              <a:rPr lang="en-US" sz="2400" dirty="0"/>
              <a:t>example of blue tiles</a:t>
            </a:r>
          </a:p>
        </p:txBody>
      </p:sp>
    </p:spTree>
    <p:extLst>
      <p:ext uri="{BB962C8B-B14F-4D97-AF65-F5344CB8AC3E}">
        <p14:creationId xmlns:p14="http://schemas.microsoft.com/office/powerpoint/2010/main" val="53550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DF218-0448-8343-9308-6A0FE7F9301A}"/>
              </a:ext>
            </a:extLst>
          </p:cNvPr>
          <p:cNvSpPr>
            <a:spLocks noGrp="1"/>
          </p:cNvSpPr>
          <p:nvPr>
            <p:ph type="title"/>
          </p:nvPr>
        </p:nvSpPr>
        <p:spPr/>
        <p:txBody>
          <a:bodyPr/>
          <a:lstStyle/>
          <a:p>
            <a:r>
              <a:rPr lang="en-US" dirty="0"/>
              <a:t>Performance model</a:t>
            </a:r>
          </a:p>
        </p:txBody>
      </p:sp>
      <p:sp>
        <p:nvSpPr>
          <p:cNvPr id="3" name="Content Placeholder 2">
            <a:extLst>
              <a:ext uri="{FF2B5EF4-FFF2-40B4-BE49-F238E27FC236}">
                <a16:creationId xmlns:a16="http://schemas.microsoft.com/office/drawing/2014/main" id="{28AC575D-01C2-C240-820A-173460015D80}"/>
              </a:ext>
            </a:extLst>
          </p:cNvPr>
          <p:cNvSpPr>
            <a:spLocks noGrp="1"/>
          </p:cNvSpPr>
          <p:nvPr>
            <p:ph sz="half" idx="1"/>
          </p:nvPr>
        </p:nvSpPr>
        <p:spPr>
          <a:xfrm>
            <a:off x="463296" y="1450848"/>
            <a:ext cx="9960863" cy="1463040"/>
          </a:xfrm>
        </p:spPr>
        <p:txBody>
          <a:bodyPr/>
          <a:lstStyle/>
          <a:p>
            <a:r>
              <a:rPr lang="en-US" dirty="0"/>
              <a:t>Given the tiling schedule,  model the cost as expression of tile size variable</a:t>
            </a:r>
          </a:p>
        </p:txBody>
      </p:sp>
      <p:sp>
        <p:nvSpPr>
          <p:cNvPr id="4" name="Text Placeholder 3">
            <a:extLst>
              <a:ext uri="{FF2B5EF4-FFF2-40B4-BE49-F238E27FC236}">
                <a16:creationId xmlns:a16="http://schemas.microsoft.com/office/drawing/2014/main" id="{96867D80-2F8A-3941-970D-608489BEC34E}"/>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69A145F8-6C4C-E743-9D98-7D27D1131A00}"/>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2C75641F-ABBA-594D-A305-CB16F129A482}"/>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F4EA26D8-4021-4D43-BE51-F27D96EACA77}"/>
              </a:ext>
            </a:extLst>
          </p:cNvPr>
          <p:cNvSpPr>
            <a:spLocks noGrp="1"/>
          </p:cNvSpPr>
          <p:nvPr>
            <p:ph type="body" sz="quarter" idx="16"/>
          </p:nvPr>
        </p:nvSpPr>
        <p:spPr/>
        <p:txBody>
          <a:bodyPr/>
          <a:lstStyle/>
          <a:p>
            <a:endParaRPr lang="en-US"/>
          </a:p>
        </p:txBody>
      </p:sp>
      <p:sp>
        <p:nvSpPr>
          <p:cNvPr id="8" name="Rectangle 7">
            <a:extLst>
              <a:ext uri="{FF2B5EF4-FFF2-40B4-BE49-F238E27FC236}">
                <a16:creationId xmlns:a16="http://schemas.microsoft.com/office/drawing/2014/main" id="{EC3E52EE-63E5-EA4F-8E88-BBEDB2BB941A}"/>
              </a:ext>
            </a:extLst>
          </p:cNvPr>
          <p:cNvSpPr/>
          <p:nvPr/>
        </p:nvSpPr>
        <p:spPr>
          <a:xfrm>
            <a:off x="8108375" y="2829236"/>
            <a:ext cx="1024128" cy="10728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A2D4FC11-CB31-6A48-8A57-33D03C14B0AF}"/>
              </a:ext>
            </a:extLst>
          </p:cNvPr>
          <p:cNvSpPr/>
          <p:nvPr/>
        </p:nvSpPr>
        <p:spPr>
          <a:xfrm>
            <a:off x="9333671" y="2829236"/>
            <a:ext cx="1024128" cy="10728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7218C524-9C30-4642-A688-B42B48D1DC08}"/>
              </a:ext>
            </a:extLst>
          </p:cNvPr>
          <p:cNvSpPr/>
          <p:nvPr/>
        </p:nvSpPr>
        <p:spPr>
          <a:xfrm>
            <a:off x="8108375" y="4084398"/>
            <a:ext cx="1024128" cy="10728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203D7551-772D-6741-871D-E9387380E69E}"/>
              </a:ext>
            </a:extLst>
          </p:cNvPr>
          <p:cNvSpPr/>
          <p:nvPr/>
        </p:nvSpPr>
        <p:spPr>
          <a:xfrm>
            <a:off x="9333671" y="4084398"/>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6FBE9F6-930F-E246-B5BF-FAA4C9760235}"/>
              </a:ext>
            </a:extLst>
          </p:cNvPr>
          <p:cNvSpPr txBox="1"/>
          <p:nvPr/>
        </p:nvSpPr>
        <p:spPr>
          <a:xfrm>
            <a:off x="8438338" y="2283318"/>
            <a:ext cx="335348" cy="461665"/>
          </a:xfrm>
          <a:prstGeom prst="rect">
            <a:avLst/>
          </a:prstGeom>
          <a:noFill/>
        </p:spPr>
        <p:txBody>
          <a:bodyPr wrap="none" rtlCol="0">
            <a:spAutoFit/>
          </a:bodyPr>
          <a:lstStyle/>
          <a:p>
            <a:r>
              <a:rPr lang="en-US" sz="2400" dirty="0"/>
              <a:t>T</a:t>
            </a:r>
          </a:p>
        </p:txBody>
      </p:sp>
      <p:sp>
        <p:nvSpPr>
          <p:cNvPr id="13" name="TextBox 12">
            <a:extLst>
              <a:ext uri="{FF2B5EF4-FFF2-40B4-BE49-F238E27FC236}">
                <a16:creationId xmlns:a16="http://schemas.microsoft.com/office/drawing/2014/main" id="{31B5D90E-BEC8-FA4C-BEAC-1B006823F3B5}"/>
              </a:ext>
            </a:extLst>
          </p:cNvPr>
          <p:cNvSpPr txBox="1"/>
          <p:nvPr/>
        </p:nvSpPr>
        <p:spPr>
          <a:xfrm>
            <a:off x="10424076" y="3097918"/>
            <a:ext cx="335348" cy="461665"/>
          </a:xfrm>
          <a:prstGeom prst="rect">
            <a:avLst/>
          </a:prstGeom>
          <a:noFill/>
        </p:spPr>
        <p:txBody>
          <a:bodyPr wrap="none" rtlCol="0">
            <a:spAutoFit/>
          </a:bodyPr>
          <a:lstStyle/>
          <a:p>
            <a:r>
              <a:rPr lang="en-US" sz="2400" dirty="0"/>
              <a:t>T</a:t>
            </a:r>
          </a:p>
        </p:txBody>
      </p:sp>
      <p:cxnSp>
        <p:nvCxnSpPr>
          <p:cNvPr id="15" name="Straight Connector 14">
            <a:extLst>
              <a:ext uri="{FF2B5EF4-FFF2-40B4-BE49-F238E27FC236}">
                <a16:creationId xmlns:a16="http://schemas.microsoft.com/office/drawing/2014/main" id="{932B4F70-886B-974A-8CD3-58AF406D3CB6}"/>
              </a:ext>
            </a:extLst>
          </p:cNvPr>
          <p:cNvCxnSpPr>
            <a:stCxn id="8" idx="1"/>
            <a:endCxn id="8" idx="3"/>
          </p:cNvCxnSpPr>
          <p:nvPr/>
        </p:nvCxnSpPr>
        <p:spPr>
          <a:xfrm>
            <a:off x="8108375" y="3365684"/>
            <a:ext cx="1024128"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6" name="Straight Connector 15">
            <a:extLst>
              <a:ext uri="{FF2B5EF4-FFF2-40B4-BE49-F238E27FC236}">
                <a16:creationId xmlns:a16="http://schemas.microsoft.com/office/drawing/2014/main" id="{54437CCF-67C5-BF4F-9D08-A7650E33FC74}"/>
              </a:ext>
            </a:extLst>
          </p:cNvPr>
          <p:cNvCxnSpPr>
            <a:cxnSpLocks/>
            <a:stCxn id="8" idx="0"/>
            <a:endCxn id="8" idx="2"/>
          </p:cNvCxnSpPr>
          <p:nvPr/>
        </p:nvCxnSpPr>
        <p:spPr>
          <a:xfrm>
            <a:off x="8620439" y="2829236"/>
            <a:ext cx="0" cy="1072896"/>
          </a:xfrm>
          <a:prstGeom prst="line">
            <a:avLst/>
          </a:prstGeom>
        </p:spPr>
        <p:style>
          <a:lnRef idx="1">
            <a:schemeClr val="accent6"/>
          </a:lnRef>
          <a:fillRef idx="0">
            <a:schemeClr val="accent6"/>
          </a:fillRef>
          <a:effectRef idx="0">
            <a:schemeClr val="accent6"/>
          </a:effectRef>
          <a:fontRef idx="minor">
            <a:schemeClr val="tx1"/>
          </a:fontRef>
        </p:style>
      </p:cxnSp>
      <p:sp>
        <p:nvSpPr>
          <p:cNvPr id="19" name="TextBox 18">
            <a:extLst>
              <a:ext uri="{FF2B5EF4-FFF2-40B4-BE49-F238E27FC236}">
                <a16:creationId xmlns:a16="http://schemas.microsoft.com/office/drawing/2014/main" id="{E0B25169-2EF4-C847-9637-C39E1ECD6FB7}"/>
              </a:ext>
            </a:extLst>
          </p:cNvPr>
          <p:cNvSpPr txBox="1"/>
          <p:nvPr/>
        </p:nvSpPr>
        <p:spPr>
          <a:xfrm>
            <a:off x="8000205" y="2843379"/>
            <a:ext cx="351378" cy="461665"/>
          </a:xfrm>
          <a:prstGeom prst="rect">
            <a:avLst/>
          </a:prstGeom>
          <a:noFill/>
        </p:spPr>
        <p:txBody>
          <a:bodyPr wrap="none" rtlCol="0">
            <a:spAutoFit/>
          </a:bodyPr>
          <a:lstStyle/>
          <a:p>
            <a:r>
              <a:rPr lang="en-US" sz="2400" dirty="0"/>
              <a:t>R</a:t>
            </a:r>
          </a:p>
        </p:txBody>
      </p:sp>
      <p:sp>
        <p:nvSpPr>
          <p:cNvPr id="20" name="TextBox 19">
            <a:extLst>
              <a:ext uri="{FF2B5EF4-FFF2-40B4-BE49-F238E27FC236}">
                <a16:creationId xmlns:a16="http://schemas.microsoft.com/office/drawing/2014/main" id="{1DC4EDBC-CA3E-7742-94E4-7E360BBDEBA8}"/>
              </a:ext>
            </a:extLst>
          </p:cNvPr>
          <p:cNvSpPr txBox="1"/>
          <p:nvPr/>
        </p:nvSpPr>
        <p:spPr>
          <a:xfrm>
            <a:off x="8235923" y="3284693"/>
            <a:ext cx="351378" cy="461665"/>
          </a:xfrm>
          <a:prstGeom prst="rect">
            <a:avLst/>
          </a:prstGeom>
          <a:noFill/>
        </p:spPr>
        <p:txBody>
          <a:bodyPr wrap="none" rtlCol="0">
            <a:spAutoFit/>
          </a:bodyPr>
          <a:lstStyle/>
          <a:p>
            <a:r>
              <a:rPr lang="en-US" sz="2400" dirty="0"/>
              <a:t>R</a:t>
            </a:r>
          </a:p>
        </p:txBody>
      </p:sp>
      <p:cxnSp>
        <p:nvCxnSpPr>
          <p:cNvPr id="21" name="Straight Connector 20">
            <a:extLst>
              <a:ext uri="{FF2B5EF4-FFF2-40B4-BE49-F238E27FC236}">
                <a16:creationId xmlns:a16="http://schemas.microsoft.com/office/drawing/2014/main" id="{06862434-5757-194E-914A-DD9EC0622D47}"/>
              </a:ext>
            </a:extLst>
          </p:cNvPr>
          <p:cNvCxnSpPr/>
          <p:nvPr/>
        </p:nvCxnSpPr>
        <p:spPr>
          <a:xfrm>
            <a:off x="8099676" y="4620846"/>
            <a:ext cx="1024128"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717BB110-DB73-4F4B-ADF3-F378402E6CC9}"/>
              </a:ext>
            </a:extLst>
          </p:cNvPr>
          <p:cNvCxnSpPr>
            <a:cxnSpLocks/>
          </p:cNvCxnSpPr>
          <p:nvPr/>
        </p:nvCxnSpPr>
        <p:spPr>
          <a:xfrm>
            <a:off x="8611740" y="4084398"/>
            <a:ext cx="0" cy="1072896"/>
          </a:xfrm>
          <a:prstGeom prst="line">
            <a:avLst/>
          </a:prstGeom>
        </p:spPr>
        <p:style>
          <a:lnRef idx="1">
            <a:schemeClr val="accent6"/>
          </a:lnRef>
          <a:fillRef idx="0">
            <a:schemeClr val="accent6"/>
          </a:fillRef>
          <a:effectRef idx="0">
            <a:schemeClr val="accent6"/>
          </a:effectRef>
          <a:fontRef idx="minor">
            <a:schemeClr val="tx1"/>
          </a:fontRef>
        </p:style>
      </p:cxnSp>
      <p:cxnSp>
        <p:nvCxnSpPr>
          <p:cNvPr id="23" name="Straight Connector 22">
            <a:extLst>
              <a:ext uri="{FF2B5EF4-FFF2-40B4-BE49-F238E27FC236}">
                <a16:creationId xmlns:a16="http://schemas.microsoft.com/office/drawing/2014/main" id="{74AFA530-5319-6B4F-BAF8-66DB07F5238E}"/>
              </a:ext>
            </a:extLst>
          </p:cNvPr>
          <p:cNvCxnSpPr/>
          <p:nvPr/>
        </p:nvCxnSpPr>
        <p:spPr>
          <a:xfrm>
            <a:off x="9333671" y="3353761"/>
            <a:ext cx="1024128"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A088A471-C828-CF4F-8504-2B4EC1455416}"/>
              </a:ext>
            </a:extLst>
          </p:cNvPr>
          <p:cNvCxnSpPr>
            <a:cxnSpLocks/>
          </p:cNvCxnSpPr>
          <p:nvPr/>
        </p:nvCxnSpPr>
        <p:spPr>
          <a:xfrm>
            <a:off x="9845735" y="2817313"/>
            <a:ext cx="0" cy="1072896"/>
          </a:xfrm>
          <a:prstGeom prst="line">
            <a:avLst/>
          </a:prstGeom>
        </p:spPr>
        <p:style>
          <a:lnRef idx="1">
            <a:schemeClr val="accent6"/>
          </a:lnRef>
          <a:fillRef idx="0">
            <a:schemeClr val="accent6"/>
          </a:fillRef>
          <a:effectRef idx="0">
            <a:schemeClr val="accent6"/>
          </a:effectRef>
          <a:fontRef idx="minor">
            <a:schemeClr val="tx1"/>
          </a:fontRef>
        </p:style>
      </p:cxnSp>
      <p:cxnSp>
        <p:nvCxnSpPr>
          <p:cNvPr id="25" name="Straight Connector 24">
            <a:extLst>
              <a:ext uri="{FF2B5EF4-FFF2-40B4-BE49-F238E27FC236}">
                <a16:creationId xmlns:a16="http://schemas.microsoft.com/office/drawing/2014/main" id="{B6532CD1-B241-C340-BFC9-8A7CF0EE7A8F}"/>
              </a:ext>
            </a:extLst>
          </p:cNvPr>
          <p:cNvCxnSpPr/>
          <p:nvPr/>
        </p:nvCxnSpPr>
        <p:spPr>
          <a:xfrm>
            <a:off x="9333671" y="4620846"/>
            <a:ext cx="1024128"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a:extLst>
              <a:ext uri="{FF2B5EF4-FFF2-40B4-BE49-F238E27FC236}">
                <a16:creationId xmlns:a16="http://schemas.microsoft.com/office/drawing/2014/main" id="{D4489365-E228-C848-85F9-4FE2E187059F}"/>
              </a:ext>
            </a:extLst>
          </p:cNvPr>
          <p:cNvCxnSpPr>
            <a:cxnSpLocks/>
          </p:cNvCxnSpPr>
          <p:nvPr/>
        </p:nvCxnSpPr>
        <p:spPr>
          <a:xfrm>
            <a:off x="9845735" y="4084398"/>
            <a:ext cx="0" cy="1072896"/>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a:extLst>
              <a:ext uri="{FF2B5EF4-FFF2-40B4-BE49-F238E27FC236}">
                <a16:creationId xmlns:a16="http://schemas.microsoft.com/office/drawing/2014/main" id="{C5B239F0-BE7A-BA4F-BD4C-28121F72F219}"/>
              </a:ext>
            </a:extLst>
          </p:cNvPr>
          <p:cNvSpPr txBox="1"/>
          <p:nvPr/>
        </p:nvSpPr>
        <p:spPr>
          <a:xfrm>
            <a:off x="8000205" y="5418548"/>
            <a:ext cx="2781531" cy="535531"/>
          </a:xfrm>
          <a:prstGeom prst="rect">
            <a:avLst/>
          </a:prstGeom>
          <a:noFill/>
        </p:spPr>
        <p:txBody>
          <a:bodyPr wrap="none" rtlCol="0">
            <a:spAutoFit/>
          </a:bodyPr>
          <a:lstStyle/>
          <a:p>
            <a:r>
              <a:rPr lang="en-US" dirty="0"/>
              <a:t>l-</a:t>
            </a:r>
            <a:r>
              <a:rPr lang="en-US" dirty="0" err="1"/>
              <a:t>th</a:t>
            </a:r>
            <a:r>
              <a:rPr lang="en-US" dirty="0"/>
              <a:t> k tiling plane </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3DAC1E2-6A50-E049-AF6D-D0C07D66CB9A}"/>
                  </a:ext>
                </a:extLst>
              </p:cNvPr>
              <p:cNvSpPr txBox="1"/>
              <p:nvPr/>
            </p:nvSpPr>
            <p:spPr>
              <a:xfrm>
                <a:off x="191064" y="2913888"/>
                <a:ext cx="7568610" cy="4052904"/>
              </a:xfrm>
              <a:prstGeom prst="rect">
                <a:avLst/>
              </a:prstGeom>
              <a:noFill/>
            </p:spPr>
            <p:txBody>
              <a:bodyPr wrap="none" rtlCol="0">
                <a:spAutoFit/>
              </a:bodyPr>
              <a:lstStyle/>
              <a:p>
                <a:r>
                  <a:rPr lang="en-US" sz="2800" dirty="0">
                    <a:latin typeface="Cambria Math" panose="02040503050406030204" pitchFamily="18" charset="0"/>
                  </a:rPr>
                  <a:t>Cost of </a:t>
                </a:r>
                <a:r>
                  <a:rPr lang="en-US" sz="2800" i="1" dirty="0">
                    <a:latin typeface="Cambria Math" panose="02040503050406030204" pitchFamily="18" charset="0"/>
                  </a:rPr>
                  <a:t>l</a:t>
                </a:r>
                <a:r>
                  <a:rPr lang="en-US" sz="2800" dirty="0">
                    <a:latin typeface="Cambria Math" panose="02040503050406030204" pitchFamily="18" charset="0"/>
                  </a:rPr>
                  <a:t>-</a:t>
                </a:r>
                <a:r>
                  <a:rPr lang="en-US" sz="2800" dirty="0" err="1">
                    <a:latin typeface="Cambria Math" panose="02040503050406030204" pitchFamily="18" charset="0"/>
                  </a:rPr>
                  <a:t>th</a:t>
                </a:r>
                <a:r>
                  <a:rPr lang="en-US" sz="2800" dirty="0">
                    <a:latin typeface="Cambria Math" panose="02040503050406030204" pitchFamily="18" charset="0"/>
                  </a:rPr>
                  <a:t> k tiling plane:</a:t>
                </a:r>
                <a:endParaRPr lang="en-US" sz="2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𝑙</m:t>
                          </m:r>
                        </m:sub>
                      </m:sSub>
                      <m:r>
                        <a:rPr lang="en-US" sz="2400" b="0" i="1" smtClean="0">
                          <a:latin typeface="Cambria Math" panose="02040503050406030204" pitchFamily="18" charset="0"/>
                        </a:rPr>
                        <m:t>=4</m:t>
                      </m:r>
                      <m:r>
                        <a:rPr lang="en-US" sz="2400" b="0" i="1" smtClean="0">
                          <a:latin typeface="Cambria Math" panose="02040503050406030204" pitchFamily="18" charset="0"/>
                        </a:rPr>
                        <m:t>𝑇𝑅</m:t>
                      </m:r>
                      <m:r>
                        <a:rPr lang="en-US" sz="2400" b="0" i="1" smtClean="0">
                          <a:latin typeface="Cambria Math" panose="02040503050406030204" pitchFamily="18" charset="0"/>
                        </a:rPr>
                        <m:t>+2</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𝑁</m:t>
                              </m:r>
                            </m:num>
                            <m:den>
                              <m:r>
                                <a:rPr lang="en-US" sz="2400" b="0" i="1" smtClean="0">
                                  <a:latin typeface="Cambria Math" panose="02040503050406030204" pitchFamily="18" charset="0"/>
                                </a:rPr>
                                <m:t>𝑇</m:t>
                              </m:r>
                            </m:den>
                          </m:f>
                          <m:r>
                            <a:rPr lang="en-US" sz="2400" b="0" i="1" smtClean="0">
                              <a:latin typeface="Cambria Math" panose="02040503050406030204" pitchFamily="18" charset="0"/>
                            </a:rPr>
                            <m:t>−</m:t>
                          </m:r>
                          <m:r>
                            <a:rPr lang="en-US" sz="2400" b="0" i="1" smtClean="0">
                              <a:latin typeface="Cambria Math" panose="02040503050406030204" pitchFamily="18" charset="0"/>
                            </a:rPr>
                            <m:t>𝑙</m:t>
                          </m:r>
                        </m:e>
                      </m:d>
                      <m:r>
                        <a:rPr lang="en-US" sz="2400" b="0" i="1" smtClean="0">
                          <a:latin typeface="Cambria Math" panose="02040503050406030204" pitchFamily="18" charset="0"/>
                        </a:rPr>
                        <m:t>𝑇𝑅</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𝑁</m:t>
                                  </m:r>
                                </m:num>
                                <m:den>
                                  <m:r>
                                    <a:rPr lang="en-US" sz="2400" b="0" i="1" smtClean="0">
                                      <a:latin typeface="Cambria Math" panose="02040503050406030204" pitchFamily="18" charset="0"/>
                                    </a:rPr>
                                    <m:t>𝑇</m:t>
                                  </m:r>
                                </m:den>
                              </m:f>
                              <m:r>
                                <a:rPr lang="en-US" sz="2400" b="0" i="1" smtClean="0">
                                  <a:latin typeface="Cambria Math" panose="02040503050406030204" pitchFamily="18" charset="0"/>
                                </a:rPr>
                                <m:t>−</m:t>
                              </m:r>
                              <m:r>
                                <a:rPr lang="en-US" sz="2400" b="0" i="1" smtClean="0">
                                  <a:latin typeface="Cambria Math" panose="02040503050406030204" pitchFamily="18" charset="0"/>
                                </a:rPr>
                                <m:t>𝑙</m:t>
                              </m:r>
                            </m:e>
                          </m:d>
                          <m:r>
                            <a:rPr lang="en-US" sz="2400" b="0" i="1" smtClean="0">
                              <a:latin typeface="Cambria Math" panose="02040503050406030204" pitchFamily="18" charset="0"/>
                            </a:rPr>
                            <m:t>−1</m:t>
                          </m:r>
                        </m:e>
                      </m:d>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oMath>
                  </m:oMathPara>
                </a14:m>
                <a:endParaRPr lang="en-US" sz="240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𝑙</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4</m:t>
                          </m:r>
                          <m:r>
                            <a:rPr lang="en-US" sz="2400" b="0" i="1" smtClean="0">
                              <a:latin typeface="Cambria Math" panose="02040503050406030204" pitchFamily="18" charset="0"/>
                            </a:rPr>
                            <m:t>𝑇</m:t>
                          </m:r>
                        </m:num>
                        <m:den>
                          <m:r>
                            <a:rPr lang="en-US" sz="2400" b="0" i="1" smtClean="0">
                              <a:latin typeface="Cambria Math" panose="02040503050406030204" pitchFamily="18" charset="0"/>
                            </a:rPr>
                            <m:t>𝑅</m:t>
                          </m:r>
                        </m:den>
                      </m:f>
                      <m:r>
                        <a:rPr lang="en-US" sz="2400" b="0" i="1" smtClean="0">
                          <a:latin typeface="Cambria Math" panose="02040503050406030204" pitchFamily="18" charset="0"/>
                        </a:rPr>
                        <m:t>+2</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𝑁</m:t>
                              </m:r>
                            </m:num>
                            <m:den>
                              <m:r>
                                <a:rPr lang="en-US" sz="2400" b="0" i="1" smtClean="0">
                                  <a:latin typeface="Cambria Math" panose="02040503050406030204" pitchFamily="18" charset="0"/>
                                </a:rPr>
                                <m:t>𝑇</m:t>
                              </m:r>
                            </m:den>
                          </m:f>
                          <m:r>
                            <a:rPr lang="en-US" sz="2400" b="0" i="1" smtClean="0">
                              <a:latin typeface="Cambria Math" panose="02040503050406030204" pitchFamily="18" charset="0"/>
                            </a:rPr>
                            <m:t>−</m:t>
                          </m:r>
                          <m:r>
                            <a:rPr lang="en-US" sz="2400" b="0" i="1" smtClean="0">
                              <a:latin typeface="Cambria Math" panose="02040503050406030204" pitchFamily="18" charset="0"/>
                            </a:rPr>
                            <m:t>𝑙</m:t>
                          </m:r>
                        </m:e>
                      </m:d>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m:t>
                              </m:r>
                            </m:num>
                            <m:den>
                              <m:r>
                                <a:rPr lang="en-US" sz="2400" b="0" i="1" smtClean="0">
                                  <a:latin typeface="Cambria Math" panose="02040503050406030204" pitchFamily="18" charset="0"/>
                                </a:rPr>
                                <m:t>𝑅</m:t>
                              </m:r>
                            </m:den>
                          </m:f>
                        </m:e>
                      </m:d>
                      <m:r>
                        <a:rPr lang="en-US" sz="2400" b="0" i="1" smtClean="0">
                          <a:latin typeface="Cambria Math" panose="02040503050406030204" pitchFamily="18" charset="0"/>
                        </a:rPr>
                        <m:t>+4</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𝑁</m:t>
                              </m:r>
                            </m:num>
                            <m:den>
                              <m:r>
                                <a:rPr lang="en-US" sz="2400" b="0" i="1" smtClean="0">
                                  <a:latin typeface="Cambria Math" panose="02040503050406030204" pitchFamily="18" charset="0"/>
                                </a:rPr>
                                <m:t>𝑇</m:t>
                              </m:r>
                            </m:den>
                          </m:f>
                          <m:r>
                            <a:rPr lang="en-US" sz="2400" b="0" i="1" smtClean="0">
                              <a:latin typeface="Cambria Math" panose="02040503050406030204" pitchFamily="18" charset="0"/>
                            </a:rPr>
                            <m:t>−</m:t>
                          </m:r>
                          <m:r>
                            <a:rPr lang="en-US" sz="2400" b="0" i="1" smtClean="0">
                              <a:latin typeface="Cambria Math" panose="02040503050406030204" pitchFamily="18" charset="0"/>
                            </a:rPr>
                            <m:t>𝑙</m:t>
                          </m:r>
                        </m:e>
                      </m:d>
                      <m:r>
                        <a:rPr lang="en-US" sz="2400" b="0" i="1" smtClean="0">
                          <a:latin typeface="Cambria Math" panose="02040503050406030204" pitchFamily="18" charset="0"/>
                        </a:rPr>
                        <m:t>−2</m:t>
                      </m:r>
                    </m:oMath>
                  </m:oMathPara>
                </a14:m>
                <a:endParaRPr lang="en-US" sz="240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𝑂</m:t>
                          </m:r>
                        </m:e>
                        <m:sub>
                          <m:r>
                            <a:rPr lang="en-US" sz="2400" b="0" i="1" smtClean="0">
                              <a:latin typeface="Cambria Math" panose="02040503050406030204" pitchFamily="18" charset="0"/>
                            </a:rPr>
                            <m:t>𝑙</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7</m:t>
                          </m:r>
                          <m:r>
                            <a:rPr lang="en-US" sz="2400" b="0" i="1" smtClean="0">
                              <a:latin typeface="Cambria Math" panose="02040503050406030204" pitchFamily="18" charset="0"/>
                            </a:rPr>
                            <m:t>𝑇</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3</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𝑁</m:t>
                              </m:r>
                            </m:num>
                            <m:den>
                              <m:r>
                                <a:rPr lang="en-US" sz="2400" b="0" i="1" smtClean="0">
                                  <a:latin typeface="Cambria Math" panose="02040503050406030204" pitchFamily="18" charset="0"/>
                                </a:rPr>
                                <m:t>𝑇</m:t>
                              </m:r>
                            </m:den>
                          </m:f>
                          <m:r>
                            <a:rPr lang="en-US" sz="2400" b="0" i="1" smtClean="0">
                              <a:latin typeface="Cambria Math" panose="02040503050406030204" pitchFamily="18" charset="0"/>
                            </a:rPr>
                            <m:t>−</m:t>
                          </m:r>
                          <m:r>
                            <a:rPr lang="en-US" sz="2400" b="0" i="1" smtClean="0">
                              <a:latin typeface="Cambria Math" panose="02040503050406030204" pitchFamily="18" charset="0"/>
                            </a:rPr>
                            <m:t>𝑙</m:t>
                          </m:r>
                        </m:e>
                      </m:d>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𝑅</m:t>
                              </m:r>
                            </m:num>
                            <m:den>
                              <m:r>
                                <a:rPr lang="en-US" sz="2400" b="0" i="1" smtClean="0">
                                  <a:latin typeface="Cambria Math" panose="02040503050406030204" pitchFamily="18" charset="0"/>
                                </a:rPr>
                                <m:t>𝑄</m:t>
                              </m:r>
                            </m:den>
                          </m:f>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𝑁</m:t>
                                  </m:r>
                                </m:num>
                                <m:den>
                                  <m:r>
                                    <a:rPr lang="en-US" sz="2400" b="0" i="1" smtClean="0">
                                      <a:latin typeface="Cambria Math" panose="02040503050406030204" pitchFamily="18" charset="0"/>
                                    </a:rPr>
                                    <m:t>𝑇</m:t>
                                  </m:r>
                                </m:den>
                              </m:f>
                              <m:r>
                                <a:rPr lang="en-US" sz="2400" b="0" i="1" smtClean="0">
                                  <a:latin typeface="Cambria Math" panose="02040503050406030204" pitchFamily="18" charset="0"/>
                                </a:rPr>
                                <m:t>−</m:t>
                              </m:r>
                              <m:r>
                                <a:rPr lang="en-US" sz="2400" b="0" i="1" smtClean="0">
                                  <a:latin typeface="Cambria Math" panose="02040503050406030204" pitchFamily="18" charset="0"/>
                                </a:rPr>
                                <m:t>𝑙</m:t>
                              </m:r>
                            </m:e>
                          </m:d>
                          <m:r>
                            <a:rPr lang="en-US" sz="2400" b="0" i="1" smtClean="0">
                              <a:latin typeface="Cambria Math" panose="02040503050406030204" pitchFamily="18" charset="0"/>
                            </a:rPr>
                            <m:t>−1</m:t>
                          </m:r>
                        </m:e>
                      </m:d>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𝑇</m:t>
                              </m:r>
                            </m:num>
                            <m:den>
                              <m:r>
                                <a:rPr lang="en-US" sz="2400" b="0" i="1" smtClean="0">
                                  <a:latin typeface="Cambria Math" panose="02040503050406030204" pitchFamily="18" charset="0"/>
                                </a:rPr>
                                <m:t>𝑄</m:t>
                              </m:r>
                            </m:den>
                          </m:f>
                        </m:e>
                      </m:d>
                    </m:oMath>
                  </m:oMathPara>
                </a14:m>
                <a:endParaRPr lang="en-US" sz="2400" dirty="0"/>
              </a:p>
              <a:p>
                <a:r>
                  <a:rPr lang="en-US" sz="2800" dirty="0"/>
                  <a:t>Sum V(volume), M(message), O(computation) </a:t>
                </a:r>
              </a:p>
              <a:p>
                <a:r>
                  <a:rPr lang="en-US" sz="2800" dirty="0"/>
                  <a:t>over </a:t>
                </a:r>
                <a:r>
                  <a:rPr lang="en-US" sz="2800" i="1" dirty="0"/>
                  <a:t>l </a:t>
                </a:r>
                <a:r>
                  <a:rPr lang="en-US" sz="2800" dirty="0"/>
                  <a:t>separately to obtain the total cost</a:t>
                </a:r>
              </a:p>
              <a:p>
                <a:r>
                  <a:rPr lang="en-US" sz="2800" dirty="0"/>
                  <a:t>(Details in thesis proposal)</a:t>
                </a:r>
              </a:p>
            </p:txBody>
          </p:sp>
        </mc:Choice>
        <mc:Fallback xmlns="">
          <p:sp>
            <p:nvSpPr>
              <p:cNvPr id="28" name="TextBox 27">
                <a:extLst>
                  <a:ext uri="{FF2B5EF4-FFF2-40B4-BE49-F238E27FC236}">
                    <a16:creationId xmlns:a16="http://schemas.microsoft.com/office/drawing/2014/main" id="{F3DAC1E2-6A50-E049-AF6D-D0C07D66CB9A}"/>
                  </a:ext>
                </a:extLst>
              </p:cNvPr>
              <p:cNvSpPr txBox="1">
                <a:spLocks noRot="1" noChangeAspect="1" noMove="1" noResize="1" noEditPoints="1" noAdjustHandles="1" noChangeArrowheads="1" noChangeShapeType="1" noTextEdit="1"/>
              </p:cNvSpPr>
              <p:nvPr/>
            </p:nvSpPr>
            <p:spPr>
              <a:xfrm>
                <a:off x="191064" y="2913888"/>
                <a:ext cx="7568610" cy="4052904"/>
              </a:xfrm>
              <a:prstGeom prst="rect">
                <a:avLst/>
              </a:prstGeom>
              <a:blipFill>
                <a:blip r:embed="rId2"/>
                <a:stretch>
                  <a:fillRect l="-1672" t="-1563" b="-3125"/>
                </a:stretch>
              </a:blipFill>
            </p:spPr>
            <p:txBody>
              <a:bodyPr/>
              <a:lstStyle/>
              <a:p>
                <a:r>
                  <a:rPr lang="en-US">
                    <a:noFill/>
                  </a:rPr>
                  <a:t> </a:t>
                </a:r>
              </a:p>
            </p:txBody>
          </p:sp>
        </mc:Fallback>
      </mc:AlternateContent>
    </p:spTree>
    <p:extLst>
      <p:ext uri="{BB962C8B-B14F-4D97-AF65-F5344CB8AC3E}">
        <p14:creationId xmlns:p14="http://schemas.microsoft.com/office/powerpoint/2010/main" val="95950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80F51-2416-B64B-BDE8-EAD06B9DA5A2}"/>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1F26EB-7CD7-C240-8D87-E05FDE8B1510}"/>
              </a:ext>
            </a:extLst>
          </p:cNvPr>
          <p:cNvSpPr>
            <a:spLocks noGrp="1"/>
          </p:cNvSpPr>
          <p:nvPr>
            <p:ph sz="half" idx="1"/>
          </p:nvPr>
        </p:nvSpPr>
        <p:spPr>
          <a:xfrm>
            <a:off x="828674" y="1241500"/>
            <a:ext cx="9595485" cy="5746600"/>
          </a:xfrm>
        </p:spPr>
        <p:txBody>
          <a:bodyPr/>
          <a:lstStyle/>
          <a:p>
            <a:r>
              <a:rPr lang="en-US" dirty="0"/>
              <a:t>Tensor computation: core workloads of scientific computing &amp; deep learning</a:t>
            </a:r>
          </a:p>
          <a:p>
            <a:pPr lvl="1"/>
            <a:r>
              <a:rPr lang="en-US" dirty="0"/>
              <a:t>Tensor contraction: computational chemistry, transformer</a:t>
            </a:r>
          </a:p>
          <a:p>
            <a:pPr lvl="1"/>
            <a:r>
              <a:rPr lang="en-US" dirty="0"/>
              <a:t>Convolution: convolutional neural networks </a:t>
            </a:r>
          </a:p>
          <a:p>
            <a:pPr lvl="1"/>
            <a:r>
              <a:rPr lang="en-US" dirty="0"/>
              <a:t>LU factorization: computational physics, circuit simulators</a:t>
            </a:r>
          </a:p>
          <a:p>
            <a:r>
              <a:rPr lang="en-US" dirty="0"/>
              <a:t>Research &amp; industrial efforts of optimizing Tensor computations</a:t>
            </a:r>
          </a:p>
          <a:p>
            <a:pPr lvl="1"/>
            <a:r>
              <a:rPr lang="en-US" dirty="0"/>
              <a:t>Platforms: </a:t>
            </a:r>
            <a:r>
              <a:rPr lang="en-US" dirty="0" err="1"/>
              <a:t>tensorflow</a:t>
            </a:r>
            <a:r>
              <a:rPr lang="en-US" dirty="0"/>
              <a:t>, </a:t>
            </a:r>
            <a:r>
              <a:rPr lang="en-US" dirty="0" err="1"/>
              <a:t>pytorch</a:t>
            </a:r>
            <a:r>
              <a:rPr lang="en-US" dirty="0"/>
              <a:t>, TVM</a:t>
            </a:r>
          </a:p>
          <a:p>
            <a:pPr lvl="1"/>
            <a:r>
              <a:rPr lang="en-US" dirty="0"/>
              <a:t>Polyhedral compilers: </a:t>
            </a:r>
            <a:r>
              <a:rPr lang="en-US" dirty="0" err="1"/>
              <a:t>pluto</a:t>
            </a:r>
            <a:r>
              <a:rPr lang="en-US" dirty="0"/>
              <a:t>, </a:t>
            </a:r>
            <a:r>
              <a:rPr lang="en-US" dirty="0" err="1"/>
              <a:t>ppcg</a:t>
            </a:r>
            <a:r>
              <a:rPr lang="en-US" dirty="0"/>
              <a:t>, tiramisu</a:t>
            </a:r>
          </a:p>
          <a:p>
            <a:pPr lvl="1"/>
            <a:r>
              <a:rPr lang="en-US" dirty="0"/>
              <a:t>HPC libraries: MKL, </a:t>
            </a:r>
            <a:r>
              <a:rPr lang="en-US" dirty="0" err="1"/>
              <a:t>OneDNN</a:t>
            </a:r>
            <a:r>
              <a:rPr lang="en-US" dirty="0"/>
              <a:t>, </a:t>
            </a:r>
            <a:r>
              <a:rPr lang="en-US" dirty="0" err="1"/>
              <a:t>CuDNN</a:t>
            </a:r>
            <a:endParaRPr lang="en-US" dirty="0"/>
          </a:p>
          <a:p>
            <a:pPr lvl="1"/>
            <a:endParaRPr lang="en-US" dirty="0"/>
          </a:p>
          <a:p>
            <a:endParaRPr lang="en-US" dirty="0"/>
          </a:p>
          <a:p>
            <a:endParaRPr lang="en-US" dirty="0"/>
          </a:p>
        </p:txBody>
      </p:sp>
      <p:sp>
        <p:nvSpPr>
          <p:cNvPr id="4" name="Text Placeholder 3">
            <a:extLst>
              <a:ext uri="{FF2B5EF4-FFF2-40B4-BE49-F238E27FC236}">
                <a16:creationId xmlns:a16="http://schemas.microsoft.com/office/drawing/2014/main" id="{4257FB79-F7CF-0E4B-9F5D-8005887B6CCA}"/>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65644F92-D1FD-394E-9A66-7475FA28C469}"/>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D56E620C-AFF6-C44B-AFBD-A9FB7E68F261}"/>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FED99823-9A32-124A-B535-14104CC9DD0C}"/>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60406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DF218-0448-8343-9308-6A0FE7F9301A}"/>
              </a:ext>
            </a:extLst>
          </p:cNvPr>
          <p:cNvSpPr>
            <a:spLocks noGrp="1"/>
          </p:cNvSpPr>
          <p:nvPr>
            <p:ph type="title"/>
          </p:nvPr>
        </p:nvSpPr>
        <p:spPr>
          <a:xfrm>
            <a:off x="688657" y="373062"/>
            <a:ext cx="9595485" cy="659444"/>
          </a:xfrm>
        </p:spPr>
        <p:txBody>
          <a:bodyPr/>
          <a:lstStyle/>
          <a:p>
            <a:r>
              <a:rPr lang="en-US" dirty="0" err="1"/>
              <a:t>Tileable</a:t>
            </a:r>
            <a:r>
              <a:rPr lang="en-US" dirty="0"/>
              <a:t> </a:t>
            </a:r>
            <a:r>
              <a:rPr lang="en-US"/>
              <a:t>loop detection</a:t>
            </a:r>
            <a:endParaRPr lang="en-US" dirty="0"/>
          </a:p>
        </p:txBody>
      </p:sp>
      <p:sp>
        <p:nvSpPr>
          <p:cNvPr id="3" name="Content Placeholder 2">
            <a:extLst>
              <a:ext uri="{FF2B5EF4-FFF2-40B4-BE49-F238E27FC236}">
                <a16:creationId xmlns:a16="http://schemas.microsoft.com/office/drawing/2014/main" id="{28AC575D-01C2-C240-820A-173460015D80}"/>
              </a:ext>
            </a:extLst>
          </p:cNvPr>
          <p:cNvSpPr>
            <a:spLocks noGrp="1"/>
          </p:cNvSpPr>
          <p:nvPr>
            <p:ph sz="half" idx="1"/>
          </p:nvPr>
        </p:nvSpPr>
        <p:spPr>
          <a:xfrm>
            <a:off x="323279" y="1109469"/>
            <a:ext cx="9960863" cy="2663952"/>
          </a:xfrm>
        </p:spPr>
        <p:txBody>
          <a:bodyPr/>
          <a:lstStyle/>
          <a:p>
            <a:r>
              <a:rPr lang="en-US" dirty="0"/>
              <a:t>Determine which loops can be tiled by analyzing dependence information</a:t>
            </a:r>
          </a:p>
          <a:p>
            <a:pPr lvl="1"/>
            <a:r>
              <a:rPr lang="en-US" dirty="0"/>
              <a:t>Use time-stamp vector</a:t>
            </a:r>
          </a:p>
          <a:p>
            <a:pPr lvl="1"/>
            <a:endParaRPr lang="en-US" dirty="0"/>
          </a:p>
          <a:p>
            <a:pPr lvl="1"/>
            <a:endParaRPr lang="en-US" dirty="0"/>
          </a:p>
          <a:p>
            <a:pPr lvl="1"/>
            <a:endParaRPr lang="en-US" dirty="0"/>
          </a:p>
          <a:p>
            <a:pPr marL="548640" lvl="1" indent="0">
              <a:buNone/>
            </a:pPr>
            <a:endParaRPr lang="en-US" dirty="0"/>
          </a:p>
        </p:txBody>
      </p:sp>
      <p:sp>
        <p:nvSpPr>
          <p:cNvPr id="4" name="Text Placeholder 3">
            <a:extLst>
              <a:ext uri="{FF2B5EF4-FFF2-40B4-BE49-F238E27FC236}">
                <a16:creationId xmlns:a16="http://schemas.microsoft.com/office/drawing/2014/main" id="{96867D80-2F8A-3941-970D-608489BEC34E}"/>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69A145F8-6C4C-E743-9D98-7D27D1131A00}"/>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2C75641F-ABBA-594D-A305-CB16F129A482}"/>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F4EA26D8-4021-4D43-BE51-F27D96EACA77}"/>
              </a:ext>
            </a:extLst>
          </p:cNvPr>
          <p:cNvSpPr>
            <a:spLocks noGrp="1"/>
          </p:cNvSpPr>
          <p:nvPr>
            <p:ph type="body" sz="quarter" idx="16"/>
          </p:nvPr>
        </p:nvSpPr>
        <p:spPr/>
        <p:txBody>
          <a:bodyPr/>
          <a:lstStyle/>
          <a:p>
            <a:endParaRPr lang="en-US"/>
          </a:p>
        </p:txBody>
      </p:sp>
      <p:sp>
        <p:nvSpPr>
          <p:cNvPr id="9" name="TextBox 8">
            <a:extLst>
              <a:ext uri="{FF2B5EF4-FFF2-40B4-BE49-F238E27FC236}">
                <a16:creationId xmlns:a16="http://schemas.microsoft.com/office/drawing/2014/main" id="{1A890BD6-F7C7-8945-B48C-0DC964706449}"/>
              </a:ext>
            </a:extLst>
          </p:cNvPr>
          <p:cNvSpPr txBox="1"/>
          <p:nvPr/>
        </p:nvSpPr>
        <p:spPr>
          <a:xfrm>
            <a:off x="786193" y="4641426"/>
            <a:ext cx="8495403" cy="2677656"/>
          </a:xfrm>
          <a:prstGeom prst="rect">
            <a:avLst/>
          </a:prstGeom>
          <a:noFill/>
        </p:spPr>
        <p:txBody>
          <a:bodyPr wrap="none" rtlCol="0">
            <a:spAutoFit/>
          </a:bodyPr>
          <a:lstStyle/>
          <a:p>
            <a:r>
              <a:rPr lang="en-US" sz="2800" dirty="0"/>
              <a:t>Loop j is </a:t>
            </a:r>
            <a:r>
              <a:rPr lang="en-US" sz="2800" dirty="0" err="1"/>
              <a:t>tileable</a:t>
            </a:r>
            <a:r>
              <a:rPr lang="en-US" sz="2800" dirty="0"/>
              <a:t> if </a:t>
            </a:r>
          </a:p>
          <a:p>
            <a:r>
              <a:rPr lang="en-US" sz="2800" dirty="0"/>
              <a:t>For any S1(0</a:t>
            </a:r>
            <a:r>
              <a:rPr lang="en-US" sz="2800"/>
              <a:t>,k,0</a:t>
            </a:r>
            <a:r>
              <a:rPr lang="en-US" sz="2800" dirty="0"/>
              <a:t>,j1,0)-&gt;…-&gt; S1(0,</a:t>
            </a:r>
            <a:r>
              <a:rPr lang="en-US" sz="2800"/>
              <a:t>k’,0</a:t>
            </a:r>
            <a:r>
              <a:rPr lang="en-US" sz="2800" dirty="0"/>
              <a:t>,j1’,0), j1’&gt;=j1 </a:t>
            </a:r>
          </a:p>
          <a:p>
            <a:r>
              <a:rPr lang="en-US" sz="2800" dirty="0"/>
              <a:t>For any S2(0,k,1,i,0,j2,0)-&gt;…-&gt;S2(0,k’,1,i’,0,j2’,0), ), j2’&gt;=j2</a:t>
            </a:r>
          </a:p>
          <a:p>
            <a:r>
              <a:rPr lang="en-US" sz="2800" dirty="0"/>
              <a:t>… can be arbitrary statements</a:t>
            </a:r>
          </a:p>
          <a:p>
            <a:r>
              <a:rPr lang="en-US" sz="2800" dirty="0"/>
              <a:t>Under this criteria, LU is 3D </a:t>
            </a:r>
            <a:r>
              <a:rPr lang="en-US" sz="2800" dirty="0" err="1"/>
              <a:t>tileable</a:t>
            </a:r>
            <a:endParaRPr lang="en-US" sz="2800" dirty="0"/>
          </a:p>
          <a:p>
            <a:r>
              <a:rPr lang="en-US" sz="2800" dirty="0"/>
              <a:t>Detail inference in thesis proposal </a:t>
            </a:r>
          </a:p>
        </p:txBody>
      </p:sp>
      <p:pic>
        <p:nvPicPr>
          <p:cNvPr id="10" name="Picture 9">
            <a:extLst>
              <a:ext uri="{FF2B5EF4-FFF2-40B4-BE49-F238E27FC236}">
                <a16:creationId xmlns:a16="http://schemas.microsoft.com/office/drawing/2014/main" id="{02BC2514-E990-E848-A8E1-16220CE979A6}"/>
              </a:ext>
            </a:extLst>
          </p:cNvPr>
          <p:cNvPicPr>
            <a:picLocks noChangeAspect="1"/>
          </p:cNvPicPr>
          <p:nvPr/>
        </p:nvPicPr>
        <p:blipFill>
          <a:blip r:embed="rId2"/>
          <a:stretch>
            <a:fillRect/>
          </a:stretch>
        </p:blipFill>
        <p:spPr>
          <a:xfrm>
            <a:off x="732012" y="2834133"/>
            <a:ext cx="7077647" cy="1689100"/>
          </a:xfrm>
          <a:prstGeom prst="rect">
            <a:avLst/>
          </a:prstGeom>
        </p:spPr>
      </p:pic>
    </p:spTree>
    <p:extLst>
      <p:ext uri="{BB962C8B-B14F-4D97-AF65-F5344CB8AC3E}">
        <p14:creationId xmlns:p14="http://schemas.microsoft.com/office/powerpoint/2010/main" val="199923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9A4C2-3A64-3C48-9926-87FB2A49E40F}"/>
              </a:ext>
            </a:extLst>
          </p:cNvPr>
          <p:cNvSpPr>
            <a:spLocks noGrp="1"/>
          </p:cNvSpPr>
          <p:nvPr>
            <p:ph type="title"/>
          </p:nvPr>
        </p:nvSpPr>
        <p:spPr/>
        <p:txBody>
          <a:bodyPr/>
          <a:lstStyle/>
          <a:p>
            <a:r>
              <a:rPr lang="en-US" dirty="0"/>
              <a:t>Thanks for listening</a:t>
            </a:r>
          </a:p>
        </p:txBody>
      </p:sp>
      <p:sp>
        <p:nvSpPr>
          <p:cNvPr id="3" name="Content Placeholder 2">
            <a:extLst>
              <a:ext uri="{FF2B5EF4-FFF2-40B4-BE49-F238E27FC236}">
                <a16:creationId xmlns:a16="http://schemas.microsoft.com/office/drawing/2014/main" id="{E61972A2-BEF9-BF47-9FD5-9CCDF92BD6CA}"/>
              </a:ext>
            </a:extLst>
          </p:cNvPr>
          <p:cNvSpPr>
            <a:spLocks noGrp="1"/>
          </p:cNvSpPr>
          <p:nvPr>
            <p:ph sz="half" idx="1"/>
          </p:nvPr>
        </p:nvSpPr>
        <p:spPr/>
        <p:txBody>
          <a:bodyPr/>
          <a:lstStyle/>
          <a:p>
            <a:r>
              <a:rPr lang="en-US" dirty="0"/>
              <a:t>Questions </a:t>
            </a:r>
            <a:r>
              <a:rPr lang="en-US" dirty="0">
                <a:latin typeface="Garamond" panose="02020404030301010803" pitchFamily="18" charset="0"/>
              </a:rPr>
              <a:t>?</a:t>
            </a:r>
            <a:endParaRPr lang="en-US" dirty="0"/>
          </a:p>
        </p:txBody>
      </p:sp>
      <p:sp>
        <p:nvSpPr>
          <p:cNvPr id="4" name="Text Placeholder 3">
            <a:extLst>
              <a:ext uri="{FF2B5EF4-FFF2-40B4-BE49-F238E27FC236}">
                <a16:creationId xmlns:a16="http://schemas.microsoft.com/office/drawing/2014/main" id="{C0345FA9-F862-154B-9569-65AD3904175C}"/>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13356761-2C12-7442-BB39-CBA8D7916325}"/>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556E9C66-6C1E-8B4D-9FD9-387804F13969}"/>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BED5CA06-4037-B745-9EA2-D4AFE6BC14E0}"/>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096840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BC9B-ECCD-1D41-B71C-F4456DD2B2CE}"/>
              </a:ext>
            </a:extLst>
          </p:cNvPr>
          <p:cNvSpPr>
            <a:spLocks noGrp="1"/>
          </p:cNvSpPr>
          <p:nvPr>
            <p:ph type="title"/>
          </p:nvPr>
        </p:nvSpPr>
        <p:spPr/>
        <p:txBody>
          <a:bodyPr/>
          <a:lstStyle/>
          <a:p>
            <a:r>
              <a:rPr lang="en-US" dirty="0"/>
              <a:t>Motivation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EA14FE-DAD5-EC4F-9EB7-78CA8DFB74B0}"/>
                  </a:ext>
                </a:extLst>
              </p:cNvPr>
              <p:cNvSpPr>
                <a:spLocks noGrp="1"/>
              </p:cNvSpPr>
              <p:nvPr>
                <p:ph sz="half" idx="1"/>
              </p:nvPr>
            </p:nvSpPr>
            <p:spPr>
              <a:xfrm>
                <a:off x="828674" y="1364313"/>
                <a:ext cx="9693022" cy="6101359"/>
              </a:xfrm>
            </p:spPr>
            <p:txBody>
              <a:bodyPr/>
              <a:lstStyle/>
              <a:p>
                <a:r>
                  <a:rPr lang="en-US" dirty="0"/>
                  <a:t>Convolutional neural network(CNN): core of many deep learning application</a:t>
                </a:r>
              </a:p>
              <a:p>
                <a:endParaRPr lang="en-US" dirty="0"/>
              </a:p>
              <a:p>
                <a:endParaRPr lang="en-US" dirty="0"/>
              </a:p>
              <a:p>
                <a:pPr marL="0" indent="0">
                  <a:buNone/>
                </a:pPr>
                <a:endParaRPr lang="en-US" dirty="0"/>
              </a:p>
              <a:p>
                <a:r>
                  <a:rPr lang="en-US" dirty="0"/>
                  <a:t>Conv2d: all convolution layers in CNN</a:t>
                </a:r>
              </a:p>
              <a:p>
                <a:pPr marL="548640" lvl="1"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𝑂𝑢𝑡</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𝑤</m:t>
                          </m:r>
                        </m:e>
                      </m:d>
                      <m:r>
                        <a:rPr lang="en-US" sz="2400" b="0" i="1" smtClean="0">
                          <a:latin typeface="Cambria Math" panose="02040503050406030204" pitchFamily="18" charset="0"/>
                        </a:rPr>
                        <m:t>=</m:t>
                      </m:r>
                      <m:nary>
                        <m:naryPr>
                          <m:chr m:val="∑"/>
                          <m:limLoc m:val="subSup"/>
                          <m:supHide m:val="on"/>
                          <m:ctrlPr>
                            <a:rPr lang="en-US" sz="2400" b="0" i="1" smtClean="0">
                              <a:latin typeface="Cambria Math" panose="02040503050406030204" pitchFamily="18" charset="0"/>
                            </a:rPr>
                          </m:ctrlPr>
                        </m:naryPr>
                        <m:sub>
                          <m:r>
                            <m:rPr>
                              <m:brk m:alnAt="9"/>
                            </m:rP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m:t>
                          </m:r>
                          <m:r>
                            <a:rPr lang="en-US" sz="2400" b="0" i="1" smtClean="0">
                              <a:latin typeface="Cambria Math" panose="02040503050406030204" pitchFamily="18" charset="0"/>
                            </a:rPr>
                            <m:t>𝑠</m:t>
                          </m:r>
                        </m:sub>
                        <m:sup/>
                        <m:e>
                          <m:r>
                            <a:rPr lang="en-US" sz="2400" b="0" i="1" smtClean="0">
                              <a:latin typeface="Cambria Math" panose="02040503050406030204" pitchFamily="18" charset="0"/>
                            </a:rPr>
                            <m:t>(</m:t>
                          </m:r>
                          <m:r>
                            <a:rPr lang="en-US" sz="2400" b="0" i="1" smtClean="0">
                              <a:latin typeface="Cambria Math" panose="02040503050406030204" pitchFamily="18" charset="0"/>
                            </a:rPr>
                            <m:t>𝐼𝑛</m:t>
                          </m:r>
                          <m:d>
                            <m:dPr>
                              <m:beg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𝑠</m:t>
                              </m:r>
                            </m:e>
                          </m:d>
                          <m:r>
                            <a:rPr lang="en-US" sz="2400" b="0" i="1" smtClean="0">
                              <a:latin typeface="Cambria Math" panose="02040503050406030204" pitchFamily="18" charset="0"/>
                            </a:rPr>
                            <m:t>∗</m:t>
                          </m:r>
                          <m:r>
                            <a:rPr lang="en-US" sz="2400" b="0" i="1" smtClean="0">
                              <a:latin typeface="Cambria Math" panose="02040503050406030204" pitchFamily="18" charset="0"/>
                            </a:rPr>
                            <m:t>𝐾𝑒𝑟</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m:t>
                          </m:r>
                          <m:r>
                            <a:rPr lang="en-US" sz="2400" b="0" i="1" smtClean="0">
                              <a:latin typeface="Cambria Math" panose="02040503050406030204" pitchFamily="18" charset="0"/>
                            </a:rPr>
                            <m:t>𝑠</m:t>
                          </m:r>
                        </m:e>
                      </m:nary>
                      <m:r>
                        <a:rPr lang="en-US" sz="2400" b="0" i="1" smtClean="0">
                          <a:latin typeface="Cambria Math" panose="02040503050406030204" pitchFamily="18" charset="0"/>
                        </a:rPr>
                        <m:t>])</m:t>
                      </m:r>
                    </m:oMath>
                  </m:oMathPara>
                </a14:m>
                <a:endParaRPr lang="en-US" sz="2400"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24EA14FE-DAD5-EC4F-9EB7-78CA8DFB74B0}"/>
                  </a:ext>
                </a:extLst>
              </p:cNvPr>
              <p:cNvSpPr>
                <a:spLocks noGrp="1" noRot="1" noChangeAspect="1" noMove="1" noResize="1" noEditPoints="1" noAdjustHandles="1" noChangeArrowheads="1" noChangeShapeType="1" noTextEdit="1"/>
              </p:cNvSpPr>
              <p:nvPr>
                <p:ph sz="half" idx="1"/>
              </p:nvPr>
            </p:nvSpPr>
            <p:spPr>
              <a:xfrm>
                <a:off x="828674" y="1364313"/>
                <a:ext cx="9693022" cy="6101359"/>
              </a:xfrm>
              <a:blipFill>
                <a:blip r:embed="rId6"/>
                <a:stretch>
                  <a:fillRect l="-1571" t="-1455" b="-166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9E7D95F6-A00C-F342-98F6-A7A9C66F3928}"/>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17F5D76E-353E-844D-AA66-6B111A201BC5}"/>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3B38CDCC-E30F-5A42-834A-3306812EE493}"/>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3178D3FB-4DC3-EC4A-BA35-5DBD24235358}"/>
              </a:ext>
            </a:extLst>
          </p:cNvPr>
          <p:cNvSpPr>
            <a:spLocks noGrp="1"/>
          </p:cNvSpPr>
          <p:nvPr>
            <p:ph type="body" sz="quarter" idx="16"/>
          </p:nvPr>
        </p:nvSpPr>
        <p:spPr/>
        <p:txBody>
          <a:bodyPr/>
          <a:lstStyle/>
          <a:p>
            <a:endParaRPr lang="en-US"/>
          </a:p>
        </p:txBody>
      </p:sp>
      <p:pic>
        <p:nvPicPr>
          <p:cNvPr id="1030" name="Picture 6" descr="Convolutional Neural Network (Clarifai)">
            <a:extLst>
              <a:ext uri="{FF2B5EF4-FFF2-40B4-BE49-F238E27FC236}">
                <a16:creationId xmlns:a16="http://schemas.microsoft.com/office/drawing/2014/main" id="{50E79F7D-2C8D-D143-9D9F-47C0965D1A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2740" y="2486531"/>
            <a:ext cx="7927319" cy="19284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nv2d: Finally Understand What Happens in the Forward Pass | by ⭐Axel  Thevenot | Towards Data Science">
            <a:extLst>
              <a:ext uri="{FF2B5EF4-FFF2-40B4-BE49-F238E27FC236}">
                <a16:creationId xmlns:a16="http://schemas.microsoft.com/office/drawing/2014/main" id="{DA254614-1A5B-BB42-AEE0-533C92E349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3099" y="5695950"/>
            <a:ext cx="4546600" cy="17907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5256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blinds(horizontal)">
                                      <p:cBhvr>
                                        <p:cTn id="12" dur="500"/>
                                        <p:tgtEl>
                                          <p:spTgt spid="103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blinds(horizontal)">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32"/>
                                        </p:tgtEl>
                                        <p:attrNameLst>
                                          <p:attrName>style.visibility</p:attrName>
                                        </p:attrNameLst>
                                      </p:cBhvr>
                                      <p:to>
                                        <p:strVal val="visible"/>
                                      </p:to>
                                    </p:set>
                                    <p:animEffect transition="in" filter="blinds(horizontal)">
                                      <p:cBhvr>
                                        <p:cTn id="25"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A8FE2-F60B-7E46-9263-61508161A107}"/>
              </a:ext>
            </a:extLst>
          </p:cNvPr>
          <p:cNvSpPr>
            <a:spLocks noGrp="1"/>
          </p:cNvSpPr>
          <p:nvPr>
            <p:ph type="title"/>
          </p:nvPr>
        </p:nvSpPr>
        <p:spPr/>
        <p:txBody>
          <a:bodyPr/>
          <a:lstStyle/>
          <a:p>
            <a:r>
              <a:rPr lang="en-US" dirty="0"/>
              <a:t>Existing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59B100-235C-6841-A2BF-87A0B9510EC5}"/>
                  </a:ext>
                </a:extLst>
              </p:cNvPr>
              <p:cNvSpPr>
                <a:spLocks noGrp="1"/>
              </p:cNvSpPr>
              <p:nvPr>
                <p:ph sz="half" idx="1"/>
              </p:nvPr>
            </p:nvSpPr>
            <p:spPr>
              <a:xfrm>
                <a:off x="828674" y="1554748"/>
                <a:ext cx="9595485" cy="5931901"/>
              </a:xfrm>
            </p:spPr>
            <p:txBody>
              <a:bodyPr/>
              <a:lstStyle/>
              <a:p>
                <a:r>
                  <a:rPr lang="en-US" sz="3200" dirty="0"/>
                  <a:t>Key challenge: enormous space of tiling sizes &amp; loop permutations</a:t>
                </a:r>
              </a:p>
              <a:p>
                <a:pPr lvl="1"/>
                <a:r>
                  <a:rPr lang="en-US" sz="2800" dirty="0"/>
                  <a:t>L levels of cache contains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7!</m:t>
                        </m:r>
                      </m:e>
                      <m:sup>
                        <m:r>
                          <a:rPr lang="en-US" sz="2800" b="0" i="1" smtClean="0">
                            <a:latin typeface="Cambria Math" panose="02040503050406030204" pitchFamily="18" charset="0"/>
                          </a:rPr>
                          <m:t>𝐿</m:t>
                        </m:r>
                      </m:sup>
                    </m:sSup>
                  </m:oMath>
                </a14:m>
                <a:r>
                  <a:rPr lang="en-US" sz="2800" dirty="0"/>
                  <a:t> permutations</a:t>
                </a:r>
              </a:p>
              <a:p>
                <a:pPr lvl="1"/>
                <a:r>
                  <a:rPr lang="en-US" sz="2800" dirty="0"/>
                  <a:t>Each permutation includes 7*L tile-size variable </a:t>
                </a:r>
              </a:p>
              <a:p>
                <a:r>
                  <a:rPr lang="en-US" sz="3200" dirty="0"/>
                  <a:t>Current state-of-the-art</a:t>
                </a:r>
              </a:p>
              <a:p>
                <a:pPr lvl="1"/>
                <a:r>
                  <a:rPr lang="en-US" sz="2800" dirty="0"/>
                  <a:t>Fixed loop schedule library: </a:t>
                </a:r>
                <a:r>
                  <a:rPr lang="en-US" sz="2800" dirty="0" err="1"/>
                  <a:t>oneDNN</a:t>
                </a:r>
                <a:r>
                  <a:rPr lang="en-US" sz="2800" dirty="0"/>
                  <a:t>(MKL)</a:t>
                </a:r>
              </a:p>
              <a:p>
                <a:pPr lvl="1"/>
                <a:r>
                  <a:rPr lang="en-US" sz="2800" dirty="0"/>
                  <a:t>Autotuning &amp; ML-based tuning: </a:t>
                </a:r>
                <a:r>
                  <a:rPr lang="en-US" sz="2800" dirty="0" err="1"/>
                  <a:t>AutoTVM</a:t>
                </a:r>
                <a:endParaRPr lang="en-US" sz="2800" dirty="0"/>
              </a:p>
              <a:p>
                <a:pPr lvl="1"/>
                <a:r>
                  <a:rPr lang="en-US" sz="2800" dirty="0"/>
                  <a:t>Polyhedral compilers: Pluto</a:t>
                </a:r>
              </a:p>
              <a:p>
                <a:r>
                  <a:rPr lang="en-US" sz="3200" b="1" dirty="0"/>
                  <a:t>We propose a method that comprehensively analyzes the full design exploration space</a:t>
                </a:r>
              </a:p>
              <a:p>
                <a:endParaRPr lang="en-US" sz="3200" dirty="0"/>
              </a:p>
            </p:txBody>
          </p:sp>
        </mc:Choice>
        <mc:Fallback xmlns="">
          <p:sp>
            <p:nvSpPr>
              <p:cNvPr id="3" name="Content Placeholder 2">
                <a:extLst>
                  <a:ext uri="{FF2B5EF4-FFF2-40B4-BE49-F238E27FC236}">
                    <a16:creationId xmlns:a16="http://schemas.microsoft.com/office/drawing/2014/main" id="{A059B100-235C-6841-A2BF-87A0B9510EC5}"/>
                  </a:ext>
                </a:extLst>
              </p:cNvPr>
              <p:cNvSpPr>
                <a:spLocks noGrp="1" noRot="1" noChangeAspect="1" noMove="1" noResize="1" noEditPoints="1" noAdjustHandles="1" noChangeArrowheads="1" noChangeShapeType="1" noTextEdit="1"/>
              </p:cNvSpPr>
              <p:nvPr>
                <p:ph sz="half" idx="1"/>
              </p:nvPr>
            </p:nvSpPr>
            <p:spPr>
              <a:xfrm>
                <a:off x="828674" y="1554748"/>
                <a:ext cx="9595485" cy="5931901"/>
              </a:xfrm>
              <a:blipFill>
                <a:blip r:embed="rId6"/>
                <a:stretch>
                  <a:fillRect l="-1455" t="-1282" r="-1058"/>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AAA55CA9-F956-B648-87D7-79482AED0AAE}"/>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FB7C1B16-2C3C-4C48-A3DE-E203B9E78A4B}"/>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5E31FFC0-1133-1941-A6BD-AB108887F543}"/>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26257A34-17DC-8D4A-B7EC-A6EDF2FF7CC2}"/>
              </a:ext>
            </a:extLst>
          </p:cNvPr>
          <p:cNvSpPr>
            <a:spLocks noGrp="1"/>
          </p:cNvSpPr>
          <p:nvPr>
            <p:ph type="body" sz="quarter" idx="16"/>
          </p:nvPr>
        </p:nvSpPr>
        <p:spPr/>
        <p:txBody>
          <a:bodyPr/>
          <a:lstStyle/>
          <a:p>
            <a:endParaRPr lang="en-US"/>
          </a:p>
        </p:txBody>
      </p:sp>
    </p:spTree>
    <p:custDataLst>
      <p:tags r:id="rId1"/>
    </p:custDataLst>
    <p:extLst>
      <p:ext uri="{BB962C8B-B14F-4D97-AF65-F5344CB8AC3E}">
        <p14:creationId xmlns:p14="http://schemas.microsoft.com/office/powerpoint/2010/main" val="56356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blinds(horizontal)">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E974-243B-7549-8FB5-4B655870F76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A12D62D-0430-8B48-B8A8-725F7A3E9693}"/>
              </a:ext>
            </a:extLst>
          </p:cNvPr>
          <p:cNvSpPr>
            <a:spLocks noGrp="1"/>
          </p:cNvSpPr>
          <p:nvPr>
            <p:ph sz="half" idx="1"/>
          </p:nvPr>
        </p:nvSpPr>
        <p:spPr>
          <a:xfrm>
            <a:off x="688657" y="1554749"/>
            <a:ext cx="9595485" cy="5350804"/>
          </a:xfrm>
        </p:spPr>
        <p:txBody>
          <a:bodyPr/>
          <a:lstStyle/>
          <a:p>
            <a:r>
              <a:rPr lang="en-US" sz="3000" dirty="0"/>
              <a:t>We proposed a new approach to find the best configuration for optimizing conv2d</a:t>
            </a:r>
          </a:p>
          <a:p>
            <a:r>
              <a:rPr lang="en-US" sz="3000" dirty="0"/>
              <a:t>We created an effective analytical modeling approach which is exploited to achieve dramatic space pruning</a:t>
            </a:r>
          </a:p>
          <a:p>
            <a:r>
              <a:rPr lang="en-US" sz="3000" dirty="0"/>
              <a:t>We demonstrate that achieved performance can be comparable to or better than state-of-the-art</a:t>
            </a:r>
          </a:p>
          <a:p>
            <a:r>
              <a:rPr lang="en-US" sz="3000" b="1" dirty="0"/>
              <a:t>Acknowledgments: </a:t>
            </a:r>
            <a:r>
              <a:rPr lang="en-US" sz="3000" dirty="0"/>
              <a:t>This work was supported in part by the U.S. National Science Foundation through awards 1946752, 1919122 and 2018016.</a:t>
            </a:r>
            <a:endParaRPr lang="en-US" sz="3000" b="1" dirty="0"/>
          </a:p>
        </p:txBody>
      </p:sp>
      <p:sp>
        <p:nvSpPr>
          <p:cNvPr id="4" name="Text Placeholder 3">
            <a:extLst>
              <a:ext uri="{FF2B5EF4-FFF2-40B4-BE49-F238E27FC236}">
                <a16:creationId xmlns:a16="http://schemas.microsoft.com/office/drawing/2014/main" id="{4892BDD8-9847-4F48-9FCE-A5DE88E46B07}"/>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13B4FB16-268B-2B44-9839-5184D1EFEE6A}"/>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2551A93C-C8B3-7341-ADA5-16D425FE105A}"/>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9B73C167-41B7-6D45-BC25-F77B78A804AB}"/>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48500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8722-E3E3-4A4D-A207-3151655ACF4A}"/>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D6B3C725-4B02-F642-BCEA-E0D7FFA3C310}"/>
              </a:ext>
            </a:extLst>
          </p:cNvPr>
          <p:cNvSpPr>
            <a:spLocks noGrp="1"/>
          </p:cNvSpPr>
          <p:nvPr>
            <p:ph sz="half" idx="1"/>
          </p:nvPr>
        </p:nvSpPr>
        <p:spPr>
          <a:xfrm>
            <a:off x="828674" y="1353926"/>
            <a:ext cx="9595485" cy="6111746"/>
          </a:xfrm>
        </p:spPr>
        <p:txBody>
          <a:bodyPr/>
          <a:lstStyle/>
          <a:p>
            <a:r>
              <a:rPr lang="en-US" dirty="0"/>
              <a:t>Select from pre-defined representative high-performance implementations</a:t>
            </a:r>
          </a:p>
          <a:p>
            <a:pPr lvl="1"/>
            <a:r>
              <a:rPr lang="en-US" dirty="0"/>
              <a:t>HPC libraries: MKL, </a:t>
            </a:r>
            <a:r>
              <a:rPr lang="en-US" dirty="0" err="1"/>
              <a:t>OneDNN</a:t>
            </a:r>
            <a:r>
              <a:rPr lang="en-US" dirty="0"/>
              <a:t>, </a:t>
            </a:r>
            <a:r>
              <a:rPr lang="en-US" dirty="0" err="1"/>
              <a:t>CuDNN</a:t>
            </a:r>
            <a:endParaRPr lang="en-US" dirty="0"/>
          </a:p>
          <a:p>
            <a:pPr lvl="1"/>
            <a:r>
              <a:rPr lang="en-US" dirty="0"/>
              <a:t>Platforms that call HPC libs: </a:t>
            </a:r>
            <a:r>
              <a:rPr lang="en-US" dirty="0" err="1"/>
              <a:t>Tensorflow</a:t>
            </a:r>
            <a:r>
              <a:rPr lang="en-US" dirty="0"/>
              <a:t>, </a:t>
            </a:r>
            <a:r>
              <a:rPr lang="en-US" dirty="0" err="1"/>
              <a:t>Pytorch</a:t>
            </a:r>
            <a:r>
              <a:rPr lang="en-US" dirty="0"/>
              <a:t> (default version)</a:t>
            </a:r>
          </a:p>
          <a:p>
            <a:r>
              <a:rPr lang="en-US" dirty="0"/>
              <a:t>Ask user to decide optimization parameter</a:t>
            </a:r>
          </a:p>
          <a:p>
            <a:pPr lvl="1"/>
            <a:r>
              <a:rPr lang="en-US" dirty="0"/>
              <a:t>Polyhedral compilers: </a:t>
            </a:r>
            <a:r>
              <a:rPr lang="en-US" dirty="0" err="1"/>
              <a:t>pluto</a:t>
            </a:r>
            <a:r>
              <a:rPr lang="en-US" dirty="0"/>
              <a:t>, tiramisu</a:t>
            </a:r>
          </a:p>
          <a:p>
            <a:r>
              <a:rPr lang="en-US" dirty="0"/>
              <a:t>Machine learning or heuristic guided auto-tunning</a:t>
            </a:r>
          </a:p>
          <a:p>
            <a:pPr lvl="1"/>
            <a:r>
              <a:rPr lang="en-US" dirty="0"/>
              <a:t>TVM, XLA, Tensor comprehension</a:t>
            </a:r>
          </a:p>
          <a:p>
            <a:r>
              <a:rPr lang="en-US" dirty="0"/>
              <a:t>Problem: Limited design space or huge tunning time</a:t>
            </a:r>
          </a:p>
        </p:txBody>
      </p:sp>
      <p:sp>
        <p:nvSpPr>
          <p:cNvPr id="4" name="Text Placeholder 3">
            <a:extLst>
              <a:ext uri="{FF2B5EF4-FFF2-40B4-BE49-F238E27FC236}">
                <a16:creationId xmlns:a16="http://schemas.microsoft.com/office/drawing/2014/main" id="{391D4991-636C-8A43-9ACA-4E7D204304C6}"/>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151E5ECE-92AE-8941-AB79-AA44D2181691}"/>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392B5CE5-FCA6-BF4E-B4B9-DB31B4DCD2E0}"/>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F373BB2B-5A4E-9047-B7A0-253C4B65A39C}"/>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07368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9F116-6F56-2344-B4B6-FFC08355309A}"/>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9DE36F6-DA84-3243-A1D7-59DE0B1A7D5B}"/>
              </a:ext>
            </a:extLst>
          </p:cNvPr>
          <p:cNvSpPr>
            <a:spLocks noGrp="1"/>
          </p:cNvSpPr>
          <p:nvPr>
            <p:ph sz="half" idx="1"/>
          </p:nvPr>
        </p:nvSpPr>
        <p:spPr>
          <a:xfrm>
            <a:off x="828674" y="1744886"/>
            <a:ext cx="9595485" cy="5350804"/>
          </a:xfrm>
        </p:spPr>
        <p:txBody>
          <a:bodyPr/>
          <a:lstStyle/>
          <a:p>
            <a:r>
              <a:rPr lang="en-US" dirty="0"/>
              <a:t>Challenge: comprehensive, automatic, static-analysis based performance modeling and code optimization</a:t>
            </a:r>
          </a:p>
          <a:p>
            <a:r>
              <a:rPr lang="en-US" dirty="0"/>
              <a:t>Contribution: we propose a performance modeling idea that:</a:t>
            </a:r>
          </a:p>
          <a:p>
            <a:pPr lvl="1"/>
            <a:r>
              <a:rPr lang="en-US" dirty="0"/>
              <a:t>Comprehensively explore the design space of basic tensor operators: contraction, convolution</a:t>
            </a:r>
          </a:p>
          <a:p>
            <a:pPr lvl="1"/>
            <a:r>
              <a:rPr lang="en-US" dirty="0"/>
              <a:t>Enable offline tunning and significantly save auto-tunning time for deep learning compilers</a:t>
            </a:r>
          </a:p>
          <a:p>
            <a:pPr lvl="1"/>
            <a:r>
              <a:rPr lang="en-US" dirty="0"/>
              <a:t>Create a way of deriving efficient distributed tensor computations</a:t>
            </a:r>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1AC5EF4B-BF00-354F-B4B4-62CE4A957BEA}"/>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9A4F9EE7-8809-2C4C-8CC7-F820676B54CD}"/>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64CD6E8B-C74F-7B45-B585-2168B00321BC}"/>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3B42D19D-7BAA-7C4E-92C5-A652A765A7F8}"/>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69307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C37D8-BD1C-914D-A217-50B220D6B1FE}"/>
              </a:ext>
            </a:extLst>
          </p:cNvPr>
          <p:cNvSpPr>
            <a:spLocks noGrp="1"/>
          </p:cNvSpPr>
          <p:nvPr>
            <p:ph type="title"/>
          </p:nvPr>
        </p:nvSpPr>
        <p:spPr/>
        <p:txBody>
          <a:bodyPr/>
          <a:lstStyle/>
          <a:p>
            <a:r>
              <a:rPr lang="en-US" dirty="0"/>
              <a:t>optimization of basic tensor operators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7C6CC3-CC8C-924D-867F-88C369CE68EF}"/>
                  </a:ext>
                </a:extLst>
              </p:cNvPr>
              <p:cNvSpPr>
                <a:spLocks noGrp="1"/>
              </p:cNvSpPr>
              <p:nvPr>
                <p:ph sz="half" idx="1"/>
              </p:nvPr>
            </p:nvSpPr>
            <p:spPr>
              <a:xfrm>
                <a:off x="426719" y="1554749"/>
                <a:ext cx="10546081" cy="5350804"/>
              </a:xfrm>
            </p:spPr>
            <p:txBody>
              <a:bodyPr/>
              <a:lstStyle/>
              <a:p>
                <a:r>
                  <a:rPr lang="en-US" dirty="0"/>
                  <a:t>Matrix multiplication</a:t>
                </a:r>
              </a:p>
              <a:p>
                <a:pPr lvl="1"/>
                <a14:m>
                  <m:oMath xmlns:m="http://schemas.openxmlformats.org/officeDocument/2006/math">
                    <m:r>
                      <a:rPr lang="en-US" i="1" dirty="0" smtClean="0">
                        <a:latin typeface="Cambria Math" panose="02040503050406030204" pitchFamily="18" charset="0"/>
                      </a:rPr>
                      <m:t>𝐶</m:t>
                    </m:r>
                    <m:r>
                      <a:rPr lang="en-US" i="1" dirty="0" smtClean="0">
                        <a:latin typeface="Cambria Math" panose="02040503050406030204" pitchFamily="18" charset="0"/>
                      </a:rPr>
                      <m:t>[</m:t>
                    </m:r>
                    <m:r>
                      <a:rPr lang="en-US" i="1" dirty="0" err="1" smtClean="0">
                        <a:latin typeface="Cambria Math" panose="02040503050406030204" pitchFamily="18" charset="0"/>
                      </a:rPr>
                      <m:t>𝑚</m:t>
                    </m:r>
                    <m:r>
                      <a:rPr lang="en-US" i="1" dirty="0" err="1" smtClean="0">
                        <a:latin typeface="Cambria Math" panose="02040503050406030204" pitchFamily="18" charset="0"/>
                      </a:rPr>
                      <m:t>,</m:t>
                    </m:r>
                    <m:r>
                      <a:rPr lang="en-US" i="1" dirty="0" err="1" smtClean="0">
                        <a:latin typeface="Cambria Math" panose="02040503050406030204" pitchFamily="18" charset="0"/>
                      </a:rPr>
                      <m:t>𝑛</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nary>
                      <m:naryPr>
                        <m:chr m:val="∑"/>
                        <m:limLoc m:val="subSup"/>
                        <m:supHide m:val="on"/>
                        <m:ctrlPr>
                          <a:rPr lang="en-US" i="1" dirty="0" smtClean="0">
                            <a:latin typeface="Cambria Math" panose="02040503050406030204" pitchFamily="18" charset="0"/>
                          </a:rPr>
                        </m:ctrlPr>
                      </m:naryPr>
                      <m:sub>
                        <m:r>
                          <m:rPr>
                            <m:brk m:alnAt="9"/>
                          </m:rPr>
                          <a:rPr lang="en-US" b="0" i="1" dirty="0" smtClean="0">
                            <a:latin typeface="Cambria Math" panose="02040503050406030204" pitchFamily="18" charset="0"/>
                          </a:rPr>
                          <m:t>𝑘</m:t>
                        </m:r>
                      </m:sub>
                      <m:sup/>
                      <m:e>
                        <m:r>
                          <a:rPr lang="en-US" b="0" i="1" dirty="0" smtClean="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m:t>
                        </m:r>
                        <m:r>
                          <a:rPr lang="en-US" i="1" dirty="0" err="1">
                            <a:latin typeface="Cambria Math" panose="02040503050406030204" pitchFamily="18" charset="0"/>
                          </a:rPr>
                          <m:t>𝑚</m:t>
                        </m:r>
                        <m:r>
                          <a:rPr lang="en-US" i="1" dirty="0" err="1">
                            <a:latin typeface="Cambria Math" panose="02040503050406030204" pitchFamily="18" charset="0"/>
                          </a:rPr>
                          <m:t>,</m:t>
                        </m:r>
                        <m:r>
                          <a:rPr lang="en-US" i="1" dirty="0" err="1">
                            <a:latin typeface="Cambria Math" panose="02040503050406030204" pitchFamily="18" charset="0"/>
                          </a:rPr>
                          <m:t>𝑘</m:t>
                        </m:r>
                        <m:r>
                          <a:rPr lang="en-US" i="1" dirty="0">
                            <a:latin typeface="Cambria Math" panose="02040503050406030204" pitchFamily="18" charset="0"/>
                          </a:rPr>
                          <m:t>] ∗ </m:t>
                        </m:r>
                        <m:r>
                          <a:rPr lang="en-US" i="1" dirty="0">
                            <a:latin typeface="Cambria Math" panose="02040503050406030204" pitchFamily="18" charset="0"/>
                          </a:rPr>
                          <m:t>𝐵</m:t>
                        </m:r>
                        <m:r>
                          <a:rPr lang="en-US" i="1" dirty="0">
                            <a:latin typeface="Cambria Math" panose="02040503050406030204" pitchFamily="18" charset="0"/>
                          </a:rPr>
                          <m:t>[</m:t>
                        </m:r>
                        <m:r>
                          <a:rPr lang="en-US" i="1" dirty="0" err="1">
                            <a:latin typeface="Cambria Math" panose="02040503050406030204" pitchFamily="18" charset="0"/>
                          </a:rPr>
                          <m:t>𝑘</m:t>
                        </m:r>
                        <m:r>
                          <a:rPr lang="en-US" i="1" dirty="0" err="1">
                            <a:latin typeface="Cambria Math" panose="02040503050406030204" pitchFamily="18" charset="0"/>
                          </a:rPr>
                          <m:t>,</m:t>
                        </m:r>
                        <m:r>
                          <a:rPr lang="en-US" i="1" dirty="0" err="1">
                            <a:latin typeface="Cambria Math" panose="02040503050406030204" pitchFamily="18" charset="0"/>
                          </a:rPr>
                          <m:t>𝑛</m:t>
                        </m:r>
                        <m:r>
                          <a:rPr lang="en-US" i="1" dirty="0">
                            <a:latin typeface="Cambria Math" panose="02040503050406030204" pitchFamily="18" charset="0"/>
                          </a:rPr>
                          <m:t>]</m:t>
                        </m:r>
                        <m:r>
                          <m:rPr>
                            <m:nor/>
                          </m:rPr>
                          <a:rPr lang="en-US" b="0" i="0" dirty="0" smtClean="0">
                            <a:latin typeface="Cambria Math" panose="02040503050406030204" pitchFamily="18" charset="0"/>
                          </a:rPr>
                          <m:t>)</m:t>
                        </m:r>
                        <m:r>
                          <m:rPr>
                            <m:nor/>
                          </m:rPr>
                          <a:rPr lang="en-US" dirty="0"/>
                          <m:t> </m:t>
                        </m:r>
                      </m:e>
                    </m:nary>
                  </m:oMath>
                </a14:m>
                <a:endParaRPr lang="en-US" dirty="0"/>
              </a:p>
              <a:p>
                <a:r>
                  <a:rPr lang="en-US" dirty="0"/>
                  <a:t>Tensor contraction</a:t>
                </a:r>
              </a:p>
              <a:p>
                <a:pPr lvl="1"/>
                <a14:m>
                  <m:oMath xmlns:m="http://schemas.openxmlformats.org/officeDocument/2006/math">
                    <m:r>
                      <a:rPr lang="en-US" i="1" dirty="0" smtClean="0">
                        <a:latin typeface="Cambria Math" panose="02040503050406030204" pitchFamily="18" charset="0"/>
                      </a:rPr>
                      <m:t>𝐶</m:t>
                    </m:r>
                    <m:r>
                      <a:rPr lang="en-US" i="1" dirty="0" smtClean="0">
                        <a:latin typeface="Cambria Math" panose="02040503050406030204" pitchFamily="18" charset="0"/>
                      </a:rPr>
                      <m:t>[</m:t>
                    </m:r>
                    <m:r>
                      <a:rPr lang="en-US" i="1" dirty="0" err="1" smtClean="0">
                        <a:latin typeface="Cambria Math" panose="02040503050406030204" pitchFamily="18" charset="0"/>
                      </a:rPr>
                      <m:t>𝑎</m:t>
                    </m:r>
                    <m:r>
                      <a:rPr lang="en-US" i="1" dirty="0" err="1" smtClean="0">
                        <a:latin typeface="Cambria Math" panose="02040503050406030204" pitchFamily="18" charset="0"/>
                      </a:rPr>
                      <m:t>,</m:t>
                    </m:r>
                    <m:r>
                      <a:rPr lang="en-US" i="1" dirty="0" err="1" smtClean="0">
                        <a:latin typeface="Cambria Math" panose="02040503050406030204" pitchFamily="18" charset="0"/>
                      </a:rPr>
                      <m:t>𝑏</m:t>
                    </m:r>
                    <m:r>
                      <a:rPr lang="en-US" i="1" dirty="0" err="1" smtClean="0">
                        <a:latin typeface="Cambria Math" panose="02040503050406030204" pitchFamily="18" charset="0"/>
                      </a:rPr>
                      <m:t>,</m:t>
                    </m:r>
                    <m:r>
                      <a:rPr lang="en-US" i="1" dirty="0" err="1" smtClean="0">
                        <a:latin typeface="Cambria Math" panose="02040503050406030204" pitchFamily="18" charset="0"/>
                      </a:rPr>
                      <m:t>𝑐</m:t>
                    </m:r>
                    <m:r>
                      <a:rPr lang="en-US" i="1" dirty="0" err="1" smtClean="0">
                        <a:latin typeface="Cambria Math" panose="02040503050406030204" pitchFamily="18" charset="0"/>
                      </a:rPr>
                      <m:t>,</m:t>
                    </m:r>
                    <m:r>
                      <a:rPr lang="en-US" i="1" dirty="0" err="1" smtClean="0">
                        <a:latin typeface="Cambria Math" panose="02040503050406030204" pitchFamily="18" charset="0"/>
                      </a:rPr>
                      <m:t>𝑑</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nary>
                      <m:naryPr>
                        <m:chr m:val="∑"/>
                        <m:limLoc m:val="subSup"/>
                        <m:supHide m:val="on"/>
                        <m:ctrlPr>
                          <a:rPr lang="en-US" i="1" dirty="0" smtClean="0">
                            <a:latin typeface="Cambria Math" panose="02040503050406030204" pitchFamily="18" charset="0"/>
                          </a:rPr>
                        </m:ctrlPr>
                      </m:naryPr>
                      <m:sub>
                        <m:r>
                          <m:rPr>
                            <m:brk m:alnAt="9"/>
                          </m:rPr>
                          <a:rPr lang="en-US" b="0" i="1" dirty="0" smtClean="0">
                            <a:latin typeface="Cambria Math" panose="02040503050406030204" pitchFamily="18" charset="0"/>
                          </a:rPr>
                          <m:t>𝑒</m:t>
                        </m:r>
                        <m:r>
                          <a:rPr lang="en-US" b="0" i="1" dirty="0" smtClean="0">
                            <a:latin typeface="Cambria Math" panose="02040503050406030204" pitchFamily="18" charset="0"/>
                          </a:rPr>
                          <m:t>,</m:t>
                        </m:r>
                        <m:r>
                          <a:rPr lang="en-US" b="0" i="1" dirty="0" smtClean="0">
                            <a:latin typeface="Cambria Math" panose="02040503050406030204" pitchFamily="18" charset="0"/>
                          </a:rPr>
                          <m:t>𝑓</m:t>
                        </m:r>
                      </m:sub>
                      <m:sup/>
                      <m:e>
                        <m:r>
                          <a:rPr lang="en-US" b="0" i="1" dirty="0" smtClean="0">
                            <a:latin typeface="Cambria Math" panose="02040503050406030204" pitchFamily="18" charset="0"/>
                          </a:rPr>
                          <m:t>(</m:t>
                        </m:r>
                        <m:r>
                          <a:rPr lang="en-US" i="1" dirty="0">
                            <a:latin typeface="Cambria Math" panose="02040503050406030204" pitchFamily="18" charset="0"/>
                          </a:rPr>
                          <m:t>𝐴</m:t>
                        </m:r>
                        <m:d>
                          <m:dPr>
                            <m:begChr m:val="["/>
                            <m:endChr m:val="]"/>
                            <m:ctrlPr>
                              <a:rPr lang="en-US" i="1" dirty="0">
                                <a:latin typeface="Cambria Math" panose="02040503050406030204" pitchFamily="18" charset="0"/>
                              </a:rPr>
                            </m:ctrlPr>
                          </m:dPr>
                          <m:e>
                            <m:r>
                              <a:rPr lang="en-US" i="1" dirty="0" err="1">
                                <a:latin typeface="Cambria Math" panose="02040503050406030204" pitchFamily="18" charset="0"/>
                              </a:rPr>
                              <m:t>𝑎</m:t>
                            </m:r>
                            <m:r>
                              <a:rPr lang="en-US" i="1" dirty="0" err="1">
                                <a:latin typeface="Cambria Math" panose="02040503050406030204" pitchFamily="18" charset="0"/>
                              </a:rPr>
                              <m:t>,</m:t>
                            </m:r>
                            <m:r>
                              <a:rPr lang="en-US" i="1" dirty="0" err="1">
                                <a:latin typeface="Cambria Math" panose="02040503050406030204" pitchFamily="18" charset="0"/>
                              </a:rPr>
                              <m:t>𝑒</m:t>
                            </m:r>
                            <m:r>
                              <a:rPr lang="en-US" i="1" dirty="0" err="1">
                                <a:latin typeface="Cambria Math" panose="02040503050406030204" pitchFamily="18" charset="0"/>
                              </a:rPr>
                              <m:t>,</m:t>
                            </m:r>
                            <m:r>
                              <a:rPr lang="en-US" i="1" dirty="0" err="1">
                                <a:latin typeface="Cambria Math" panose="02040503050406030204" pitchFamily="18" charset="0"/>
                              </a:rPr>
                              <m:t>𝑏</m:t>
                            </m:r>
                            <m:r>
                              <a:rPr lang="en-US" i="1" dirty="0" err="1">
                                <a:latin typeface="Cambria Math" panose="02040503050406030204" pitchFamily="18" charset="0"/>
                              </a:rPr>
                              <m:t>,</m:t>
                            </m:r>
                            <m:r>
                              <a:rPr lang="en-US" i="1" dirty="0" err="1">
                                <a:latin typeface="Cambria Math" panose="02040503050406030204" pitchFamily="18" charset="0"/>
                              </a:rPr>
                              <m:t>𝑓</m:t>
                            </m:r>
                          </m:e>
                        </m:d>
                        <m:r>
                          <a:rPr lang="en-US" i="1" dirty="0">
                            <a:latin typeface="Cambria Math" panose="02040503050406030204" pitchFamily="18" charset="0"/>
                          </a:rPr>
                          <m:t>∗ </m:t>
                        </m:r>
                        <m:r>
                          <a:rPr lang="en-US" i="1" dirty="0">
                            <a:latin typeface="Cambria Math" panose="02040503050406030204" pitchFamily="18" charset="0"/>
                          </a:rPr>
                          <m:t>𝐵</m:t>
                        </m:r>
                        <m:d>
                          <m:dPr>
                            <m:begChr m:val="["/>
                            <m:endChr m:val="]"/>
                            <m:ctrlPr>
                              <a:rPr lang="en-US" i="1" dirty="0">
                                <a:latin typeface="Cambria Math" panose="02040503050406030204" pitchFamily="18" charset="0"/>
                              </a:rPr>
                            </m:ctrlPr>
                          </m:dPr>
                          <m:e>
                            <m:r>
                              <a:rPr lang="en-US" i="1" dirty="0" err="1">
                                <a:latin typeface="Cambria Math" panose="02040503050406030204" pitchFamily="18" charset="0"/>
                              </a:rPr>
                              <m:t>𝑑</m:t>
                            </m:r>
                            <m:r>
                              <a:rPr lang="en-US" i="1" dirty="0" err="1">
                                <a:latin typeface="Cambria Math" panose="02040503050406030204" pitchFamily="18" charset="0"/>
                              </a:rPr>
                              <m:t>,</m:t>
                            </m:r>
                            <m:r>
                              <a:rPr lang="en-US" i="1" dirty="0" err="1">
                                <a:latin typeface="Cambria Math" panose="02040503050406030204" pitchFamily="18" charset="0"/>
                              </a:rPr>
                              <m:t>𝑓</m:t>
                            </m:r>
                            <m:r>
                              <a:rPr lang="en-US" i="1" dirty="0" err="1">
                                <a:latin typeface="Cambria Math" panose="02040503050406030204" pitchFamily="18" charset="0"/>
                              </a:rPr>
                              <m:t>,</m:t>
                            </m:r>
                            <m:r>
                              <a:rPr lang="en-US" i="1" dirty="0" err="1">
                                <a:latin typeface="Cambria Math" panose="02040503050406030204" pitchFamily="18" charset="0"/>
                              </a:rPr>
                              <m:t>𝑐</m:t>
                            </m:r>
                            <m:r>
                              <a:rPr lang="en-US" i="1" dirty="0" err="1">
                                <a:latin typeface="Cambria Math" panose="02040503050406030204" pitchFamily="18" charset="0"/>
                              </a:rPr>
                              <m:t>,</m:t>
                            </m:r>
                            <m:r>
                              <a:rPr lang="en-US" i="1" dirty="0" err="1">
                                <a:latin typeface="Cambria Math" panose="02040503050406030204" pitchFamily="18" charset="0"/>
                              </a:rPr>
                              <m:t>𝑒</m:t>
                            </m:r>
                          </m:e>
                        </m:d>
                        <m:r>
                          <a:rPr lang="en-US" b="0" i="1" dirty="0" smtClean="0">
                            <a:latin typeface="Cambria Math" panose="02040503050406030204" pitchFamily="18" charset="0"/>
                          </a:rPr>
                          <m:t>)</m:t>
                        </m:r>
                      </m:e>
                    </m:nary>
                    <m:r>
                      <a:rPr lang="en-US" i="1" dirty="0" smtClean="0">
                        <a:latin typeface="Cambria Math" panose="02040503050406030204" pitchFamily="18" charset="0"/>
                      </a:rPr>
                      <m:t> </m:t>
                    </m:r>
                  </m:oMath>
                </a14:m>
                <a:endParaRPr lang="en-US" dirty="0"/>
              </a:p>
              <a:p>
                <a:pPr lvl="1"/>
                <a:r>
                  <a:rPr lang="en-US" dirty="0"/>
                  <a:t>(CCSD in </a:t>
                </a:r>
                <a:r>
                  <a:rPr lang="en-US" dirty="0" err="1"/>
                  <a:t>NWChem</a:t>
                </a:r>
                <a:r>
                  <a:rPr lang="en-US" dirty="0"/>
                  <a:t>) </a:t>
                </a:r>
              </a:p>
              <a:p>
                <a:r>
                  <a:rPr lang="en-US" dirty="0"/>
                  <a:t>Convolution</a:t>
                </a:r>
              </a:p>
              <a:p>
                <a:pPr lvl="1"/>
                <a14:m>
                  <m:oMath xmlns:m="http://schemas.openxmlformats.org/officeDocument/2006/math">
                    <m:r>
                      <a:rPr lang="en-US" sz="2800" i="1">
                        <a:latin typeface="Cambria Math" panose="02040503050406030204" pitchFamily="18" charset="0"/>
                      </a:rPr>
                      <m:t>𝑂𝑢𝑡</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𝑛</m:t>
                        </m:r>
                        <m:r>
                          <a:rPr lang="en-US" sz="2800" i="1">
                            <a:latin typeface="Cambria Math" panose="02040503050406030204" pitchFamily="18" charset="0"/>
                          </a:rPr>
                          <m:t>,</m:t>
                        </m:r>
                        <m:r>
                          <a:rPr lang="en-US" sz="2800" i="1">
                            <a:latin typeface="Cambria Math" panose="02040503050406030204" pitchFamily="18" charset="0"/>
                          </a:rPr>
                          <m:t>𝑘</m:t>
                        </m:r>
                        <m:r>
                          <a:rPr lang="en-US" sz="2800" i="1">
                            <a:latin typeface="Cambria Math" panose="02040503050406030204" pitchFamily="18" charset="0"/>
                          </a:rPr>
                          <m:t>,</m:t>
                        </m:r>
                        <m:r>
                          <a:rPr lang="en-US" sz="2800" i="1">
                            <a:latin typeface="Cambria Math" panose="02040503050406030204" pitchFamily="18" charset="0"/>
                          </a:rPr>
                          <m:t>h</m:t>
                        </m:r>
                        <m:r>
                          <a:rPr lang="en-US" sz="2800" i="1">
                            <a:latin typeface="Cambria Math" panose="02040503050406030204" pitchFamily="18" charset="0"/>
                          </a:rPr>
                          <m:t>,</m:t>
                        </m:r>
                        <m:r>
                          <a:rPr lang="en-US" sz="2800" i="1">
                            <a:latin typeface="Cambria Math" panose="02040503050406030204" pitchFamily="18" charset="0"/>
                          </a:rPr>
                          <m:t>𝑤</m:t>
                        </m:r>
                      </m:e>
                    </m:d>
                    <m:r>
                      <a:rPr lang="en-US" sz="2800" i="1">
                        <a:latin typeface="Cambria Math" panose="02040503050406030204" pitchFamily="18" charset="0"/>
                      </a:rPr>
                      <m:t>=</m:t>
                    </m:r>
                    <m:nary>
                      <m:naryPr>
                        <m:chr m:val="∑"/>
                        <m:limLoc m:val="subSup"/>
                        <m:supHide m:val="on"/>
                        <m:ctrlPr>
                          <a:rPr lang="en-US" sz="2800" i="1">
                            <a:latin typeface="Cambria Math" panose="02040503050406030204" pitchFamily="18" charset="0"/>
                          </a:rPr>
                        </m:ctrlPr>
                      </m:naryPr>
                      <m:sub>
                        <m:r>
                          <m:rPr>
                            <m:brk m:alnAt="9"/>
                          </m:rP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sub>
                      <m:sup/>
                      <m:e>
                        <m:r>
                          <a:rPr lang="en-US" sz="2800" i="1">
                            <a:latin typeface="Cambria Math" panose="02040503050406030204" pitchFamily="18" charset="0"/>
                          </a:rPr>
                          <m:t>(</m:t>
                        </m:r>
                        <m:r>
                          <a:rPr lang="en-US" sz="2800" i="1">
                            <a:latin typeface="Cambria Math" panose="02040503050406030204" pitchFamily="18" charset="0"/>
                          </a:rPr>
                          <m:t>𝐼𝑛</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𝑛</m:t>
                            </m:r>
                            <m:r>
                              <a:rPr lang="en-US" sz="2800" i="1">
                                <a:latin typeface="Cambria Math" panose="02040503050406030204" pitchFamily="18" charset="0"/>
                              </a:rPr>
                              <m:t>,</m:t>
                            </m:r>
                            <m:r>
                              <a:rPr lang="en-US" sz="2800" i="1">
                                <a:latin typeface="Cambria Math" panose="02040503050406030204" pitchFamily="18" charset="0"/>
                              </a:rPr>
                              <m:t>𝑐</m:t>
                            </m:r>
                            <m:r>
                              <a:rPr lang="en-US" sz="2800" i="1">
                                <a:latin typeface="Cambria Math" panose="02040503050406030204" pitchFamily="18" charset="0"/>
                              </a:rPr>
                              <m:t>, </m:t>
                            </m:r>
                            <m:r>
                              <a:rPr lang="en-US" sz="2800" i="1">
                                <a:latin typeface="Cambria Math" panose="02040503050406030204" pitchFamily="18" charset="0"/>
                                <a:ea typeface="Cambria Math" panose="02040503050406030204" pitchFamily="18" charset="0"/>
                              </a:rPr>
                              <m:t>𝜎</m:t>
                            </m:r>
                            <m:r>
                              <a:rPr lang="en-US" sz="2800" i="1">
                                <a:latin typeface="Cambria Math" panose="02040503050406030204" pitchFamily="18" charset="0"/>
                              </a:rPr>
                              <m:t>h</m:t>
                            </m:r>
                            <m:r>
                              <a:rPr lang="en-US" sz="2800" i="1">
                                <a:latin typeface="Cambria Math" panose="02040503050406030204" pitchFamily="18" charset="0"/>
                              </a:rPr>
                              <m:t>+</m:t>
                            </m:r>
                            <m:r>
                              <a:rPr lang="en-US" sz="2800" i="1">
                                <a:latin typeface="Cambria Math" panose="02040503050406030204" pitchFamily="18" charset="0"/>
                              </a:rPr>
                              <m:t>𝑟</m:t>
                            </m:r>
                            <m:r>
                              <a:rPr lang="en-US" sz="2800" i="1">
                                <a:latin typeface="Cambria Math" panose="02040503050406030204" pitchFamily="18" charset="0"/>
                              </a:rPr>
                              <m:t>, </m:t>
                            </m:r>
                            <m:r>
                              <a:rPr lang="en-US" sz="2800" i="1">
                                <a:latin typeface="Cambria Math" panose="02040503050406030204" pitchFamily="18" charset="0"/>
                                <a:ea typeface="Cambria Math" panose="02040503050406030204" pitchFamily="18" charset="0"/>
                              </a:rPr>
                              <m:t>𝜎</m:t>
                            </m:r>
                            <m:r>
                              <a:rPr lang="en-US" sz="2800" i="1">
                                <a:latin typeface="Cambria Math" panose="02040503050406030204" pitchFamily="18" charset="0"/>
                              </a:rPr>
                              <m:t>𝑤</m:t>
                            </m:r>
                            <m:r>
                              <a:rPr lang="en-US" sz="2800" i="1">
                                <a:latin typeface="Cambria Math" panose="02040503050406030204" pitchFamily="18" charset="0"/>
                              </a:rPr>
                              <m:t>+</m:t>
                            </m:r>
                            <m:r>
                              <a:rPr lang="en-US" sz="2800" i="1">
                                <a:latin typeface="Cambria Math" panose="02040503050406030204" pitchFamily="18" charset="0"/>
                              </a:rPr>
                              <m:t>𝑠</m:t>
                            </m:r>
                          </m:e>
                        </m:d>
                        <m:r>
                          <a:rPr lang="en-US" sz="2800" i="1">
                            <a:latin typeface="Cambria Math" panose="02040503050406030204" pitchFamily="18" charset="0"/>
                          </a:rPr>
                          <m:t>∗</m:t>
                        </m:r>
                        <m:r>
                          <a:rPr lang="en-US" sz="2800" i="1">
                            <a:latin typeface="Cambria Math" panose="02040503050406030204" pitchFamily="18" charset="0"/>
                          </a:rPr>
                          <m:t>𝐾𝑒𝑟</m:t>
                        </m:r>
                        <m:r>
                          <a:rPr lang="en-US" sz="2800" i="1">
                            <a:latin typeface="Cambria Math" panose="02040503050406030204" pitchFamily="18" charset="0"/>
                          </a:rPr>
                          <m:t>[</m:t>
                        </m:r>
                        <m:r>
                          <a:rPr lang="en-US" sz="2800" i="1">
                            <a:latin typeface="Cambria Math" panose="02040503050406030204" pitchFamily="18" charset="0"/>
                          </a:rPr>
                          <m:t>𝑘</m:t>
                        </m:r>
                        <m:r>
                          <a:rPr lang="en-US" sz="2800" i="1">
                            <a:latin typeface="Cambria Math" panose="02040503050406030204" pitchFamily="18" charset="0"/>
                          </a:rPr>
                          <m:t>,</m:t>
                        </m:r>
                        <m:r>
                          <a:rPr lang="en-US" sz="2800" i="1">
                            <a:latin typeface="Cambria Math" panose="02040503050406030204" pitchFamily="18" charset="0"/>
                          </a:rPr>
                          <m:t>𝑐</m:t>
                        </m:r>
                        <m:r>
                          <a:rPr lang="en-US" sz="2800" i="1">
                            <a:latin typeface="Cambria Math" panose="02040503050406030204" pitchFamily="18" charset="0"/>
                          </a:rPr>
                          <m:t>,</m:t>
                        </m:r>
                        <m:r>
                          <a:rPr lang="en-US" sz="2800" i="1">
                            <a:latin typeface="Cambria Math" panose="02040503050406030204" pitchFamily="18" charset="0"/>
                          </a:rPr>
                          <m:t>𝑟</m:t>
                        </m:r>
                        <m:r>
                          <a:rPr lang="en-US" sz="2800" i="1">
                            <a:latin typeface="Cambria Math" panose="02040503050406030204" pitchFamily="18" charset="0"/>
                          </a:rPr>
                          <m:t>,</m:t>
                        </m:r>
                        <m:r>
                          <a:rPr lang="en-US" sz="2800" i="1">
                            <a:latin typeface="Cambria Math" panose="02040503050406030204" pitchFamily="18" charset="0"/>
                          </a:rPr>
                          <m:t>𝑠</m:t>
                        </m:r>
                      </m:e>
                    </m:nary>
                    <m:r>
                      <a:rPr lang="en-US" sz="2800" i="1">
                        <a:latin typeface="Cambria Math" panose="02040503050406030204" pitchFamily="18" charset="0"/>
                      </a:rPr>
                      <m:t>]</m:t>
                    </m:r>
                    <m:r>
                      <m:rPr>
                        <m:nor/>
                      </m:rPr>
                      <a:rPr lang="en-US" sz="2400" dirty="0"/>
                      <m:t>)</m:t>
                    </m:r>
                  </m:oMath>
                </a14:m>
                <a:endParaRPr lang="en-US" sz="3200" dirty="0"/>
              </a:p>
              <a:p>
                <a:pPr lvl="1"/>
                <a:r>
                  <a:rPr lang="en-US" dirty="0"/>
                  <a:t>(conv2D in CNN)</a:t>
                </a:r>
              </a:p>
              <a:p>
                <a:r>
                  <a:rPr lang="en-US" dirty="0"/>
                  <a:t>Use 2D convolution as example to present the design space</a:t>
                </a:r>
              </a:p>
            </p:txBody>
          </p:sp>
        </mc:Choice>
        <mc:Fallback xmlns="">
          <p:sp>
            <p:nvSpPr>
              <p:cNvPr id="3" name="Content Placeholder 2">
                <a:extLst>
                  <a:ext uri="{FF2B5EF4-FFF2-40B4-BE49-F238E27FC236}">
                    <a16:creationId xmlns:a16="http://schemas.microsoft.com/office/drawing/2014/main" id="{E57C6CC3-CC8C-924D-867F-88C369CE68EF}"/>
                  </a:ext>
                </a:extLst>
              </p:cNvPr>
              <p:cNvSpPr>
                <a:spLocks noGrp="1" noRot="1" noChangeAspect="1" noMove="1" noResize="1" noEditPoints="1" noAdjustHandles="1" noChangeArrowheads="1" noChangeShapeType="1" noTextEdit="1"/>
              </p:cNvSpPr>
              <p:nvPr>
                <p:ph sz="half" idx="1"/>
              </p:nvPr>
            </p:nvSpPr>
            <p:spPr>
              <a:xfrm>
                <a:off x="426719" y="1554749"/>
                <a:ext cx="10546081" cy="5350804"/>
              </a:xfrm>
              <a:blipFill>
                <a:blip r:embed="rId3"/>
                <a:stretch>
                  <a:fillRect l="-1442" t="-1896" b="-9716"/>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36F59392-06E7-B446-8FD5-9059E9C7846E}"/>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2E273361-FCA1-DB4B-AC60-E056EE0D4CBE}"/>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82D8196F-1C86-7C44-9620-693FD9B7D3AE}"/>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F051E48C-4F17-154B-95E4-796BA4EC743E}"/>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85240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BC9B-ECCD-1D41-B71C-F4456DD2B2CE}"/>
              </a:ext>
            </a:extLst>
          </p:cNvPr>
          <p:cNvSpPr>
            <a:spLocks noGrp="1"/>
          </p:cNvSpPr>
          <p:nvPr>
            <p:ph type="title"/>
          </p:nvPr>
        </p:nvSpPr>
        <p:spPr/>
        <p:txBody>
          <a:bodyPr/>
          <a:lstStyle/>
          <a:p>
            <a:r>
              <a:rPr lang="en-US" dirty="0"/>
              <a:t>Conv2d design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EA14FE-DAD5-EC4F-9EB7-78CA8DFB74B0}"/>
                  </a:ext>
                </a:extLst>
              </p:cNvPr>
              <p:cNvSpPr>
                <a:spLocks noGrp="1"/>
              </p:cNvSpPr>
              <p:nvPr>
                <p:ph sz="half" idx="1"/>
              </p:nvPr>
            </p:nvSpPr>
            <p:spPr>
              <a:xfrm>
                <a:off x="828674" y="1364313"/>
                <a:ext cx="9693022" cy="3331865"/>
              </a:xfrm>
            </p:spPr>
            <p:txBody>
              <a:bodyPr/>
              <a:lstStyle/>
              <a:p>
                <a:r>
                  <a:rPr lang="en-US" sz="3200" dirty="0"/>
                  <a:t>Necessity of optimizing conv2d</a:t>
                </a:r>
              </a:p>
              <a:p>
                <a:pPr marL="548640" lvl="1" indent="0">
                  <a:buNone/>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𝑂𝑢𝑡</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𝑤</m:t>
                          </m:r>
                        </m:e>
                      </m:d>
                      <m:r>
                        <a:rPr lang="en-US" sz="2000" b="0" i="1" smtClean="0">
                          <a:latin typeface="Cambria Math" panose="02040503050406030204" pitchFamily="18" charset="0"/>
                        </a:rPr>
                        <m:t>=</m:t>
                      </m:r>
                      <m:nary>
                        <m:naryPr>
                          <m:chr m:val="∑"/>
                          <m:limLoc m:val="subSup"/>
                          <m:supHide m:val="on"/>
                          <m:ctrlPr>
                            <a:rPr lang="en-US" sz="2000" b="0" i="1" smtClean="0">
                              <a:latin typeface="Cambria Math" panose="02040503050406030204" pitchFamily="18" charset="0"/>
                            </a:rPr>
                          </m:ctrlPr>
                        </m:naryPr>
                        <m:sub>
                          <m:r>
                            <m:rPr>
                              <m:brk m:alnAt="9"/>
                            </m:rP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𝑟</m:t>
                          </m:r>
                          <m:r>
                            <a:rPr lang="en-US" sz="2000" b="0" i="1" smtClean="0">
                              <a:latin typeface="Cambria Math" panose="02040503050406030204" pitchFamily="18" charset="0"/>
                            </a:rPr>
                            <m:t>,</m:t>
                          </m:r>
                          <m:r>
                            <a:rPr lang="en-US" sz="2000" b="0" i="1" smtClean="0">
                              <a:latin typeface="Cambria Math" panose="02040503050406030204" pitchFamily="18" charset="0"/>
                            </a:rPr>
                            <m:t>𝑠</m:t>
                          </m:r>
                        </m:sub>
                        <m:sup/>
                        <m:e>
                          <m:r>
                            <a:rPr lang="en-US" sz="2000" b="0" i="1" smtClean="0">
                              <a:latin typeface="Cambria Math" panose="02040503050406030204" pitchFamily="18" charset="0"/>
                            </a:rPr>
                            <m:t>(</m:t>
                          </m:r>
                          <m:r>
                            <a:rPr lang="en-US" sz="2000" b="0" i="1" smtClean="0">
                              <a:latin typeface="Cambria Math" panose="02040503050406030204" pitchFamily="18" charset="0"/>
                            </a:rPr>
                            <m:t>𝐼𝑛</m:t>
                          </m:r>
                          <m:d>
                            <m:dPr>
                              <m:beg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𝑟</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𝑠</m:t>
                              </m:r>
                            </m:e>
                          </m:d>
                          <m:r>
                            <a:rPr lang="en-US" sz="2000" b="0" i="1" smtClean="0">
                              <a:latin typeface="Cambria Math" panose="02040503050406030204" pitchFamily="18" charset="0"/>
                            </a:rPr>
                            <m:t>∗</m:t>
                          </m:r>
                          <m:r>
                            <a:rPr lang="en-US" sz="2000" b="0" i="1" smtClean="0">
                              <a:latin typeface="Cambria Math" panose="02040503050406030204" pitchFamily="18" charset="0"/>
                            </a:rPr>
                            <m:t>𝐾𝑒𝑟</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𝑟</m:t>
                          </m:r>
                          <m:r>
                            <a:rPr lang="en-US" sz="2000" b="0" i="1" smtClean="0">
                              <a:latin typeface="Cambria Math" panose="02040503050406030204" pitchFamily="18" charset="0"/>
                            </a:rPr>
                            <m:t>,</m:t>
                          </m:r>
                          <m:r>
                            <a:rPr lang="en-US" sz="2000" b="0" i="1" smtClean="0">
                              <a:latin typeface="Cambria Math" panose="02040503050406030204" pitchFamily="18" charset="0"/>
                            </a:rPr>
                            <m:t>𝑠</m:t>
                          </m:r>
                        </m:e>
                      </m:nary>
                      <m:r>
                        <a:rPr lang="en-US" sz="2000" b="0" i="1" smtClean="0">
                          <a:latin typeface="Cambria Math" panose="02040503050406030204" pitchFamily="18" charset="0"/>
                        </a:rPr>
                        <m:t>])</m:t>
                      </m:r>
                    </m:oMath>
                  </m:oMathPara>
                </a14:m>
                <a:endParaRPr lang="en-US" sz="2000" dirty="0"/>
              </a:p>
              <a:p>
                <a:pPr lvl="1"/>
                <a14:m>
                  <m:oMath xmlns:m="http://schemas.openxmlformats.org/officeDocument/2006/math">
                    <m:sSub>
                      <m:sSubPr>
                        <m:ctrlPr>
                          <a:rPr lang="en-US" sz="2720" b="0" i="1" smtClean="0">
                            <a:latin typeface="Cambria Math" panose="02040503050406030204" pitchFamily="18" charset="0"/>
                          </a:rPr>
                        </m:ctrlPr>
                      </m:sSubPr>
                      <m:e>
                        <m:r>
                          <m:rPr>
                            <m:sty m:val="p"/>
                          </m:rPr>
                          <a:rPr lang="el-GR" sz="2720" b="0" i="1" smtClean="0">
                            <a:latin typeface="Cambria Math" panose="02040503050406030204" pitchFamily="18" charset="0"/>
                            <a:ea typeface="Cambria Math" panose="02040503050406030204" pitchFamily="18" charset="0"/>
                          </a:rPr>
                          <m:t>Ω</m:t>
                        </m:r>
                        <m:r>
                          <a:rPr lang="en-US" sz="2720" b="0" i="1" smtClean="0">
                            <a:latin typeface="Cambria Math" panose="02040503050406030204" pitchFamily="18" charset="0"/>
                            <a:ea typeface="Cambria Math" panose="02040503050406030204" pitchFamily="18" charset="0"/>
                          </a:rPr>
                          <m:t>(</m:t>
                        </m:r>
                        <m:r>
                          <a:rPr lang="en-US" sz="2720" b="0" i="1" smtClean="0">
                            <a:latin typeface="Cambria Math" panose="02040503050406030204" pitchFamily="18" charset="0"/>
                          </a:rPr>
                          <m:t>𝑁</m:t>
                        </m:r>
                      </m:e>
                      <m:sub>
                        <m:r>
                          <a:rPr lang="en-US" sz="2720" b="0" i="1" smtClean="0">
                            <a:latin typeface="Cambria Math" panose="02040503050406030204" pitchFamily="18" charset="0"/>
                          </a:rPr>
                          <m:t>𝑛</m:t>
                        </m:r>
                      </m:sub>
                    </m:sSub>
                    <m:sSub>
                      <m:sSubPr>
                        <m:ctrlPr>
                          <a:rPr lang="en-US" sz="2720" b="0" i="1" smtClean="0">
                            <a:latin typeface="Cambria Math" panose="02040503050406030204" pitchFamily="18" charset="0"/>
                          </a:rPr>
                        </m:ctrlPr>
                      </m:sSubPr>
                      <m:e>
                        <m:r>
                          <a:rPr lang="en-US" sz="2720" b="0" i="1" smtClean="0">
                            <a:latin typeface="Cambria Math" panose="02040503050406030204" pitchFamily="18" charset="0"/>
                          </a:rPr>
                          <m:t>𝑁</m:t>
                        </m:r>
                      </m:e>
                      <m:sub>
                        <m:r>
                          <a:rPr lang="en-US" sz="2720" b="0" i="1" smtClean="0">
                            <a:latin typeface="Cambria Math" panose="02040503050406030204" pitchFamily="18" charset="0"/>
                          </a:rPr>
                          <m:t>𝑘</m:t>
                        </m:r>
                      </m:sub>
                    </m:sSub>
                    <m:sSub>
                      <m:sSubPr>
                        <m:ctrlPr>
                          <a:rPr lang="en-US" sz="2720" b="0" i="1" smtClean="0">
                            <a:latin typeface="Cambria Math" panose="02040503050406030204" pitchFamily="18" charset="0"/>
                          </a:rPr>
                        </m:ctrlPr>
                      </m:sSubPr>
                      <m:e>
                        <m:r>
                          <a:rPr lang="en-US" sz="2720" b="0" i="1" smtClean="0">
                            <a:latin typeface="Cambria Math" panose="02040503050406030204" pitchFamily="18" charset="0"/>
                          </a:rPr>
                          <m:t>𝑁</m:t>
                        </m:r>
                      </m:e>
                      <m:sub>
                        <m:r>
                          <a:rPr lang="en-US" sz="2720" b="0" i="1" smtClean="0">
                            <a:latin typeface="Cambria Math" panose="02040503050406030204" pitchFamily="18" charset="0"/>
                          </a:rPr>
                          <m:t>𝑐</m:t>
                        </m:r>
                      </m:sub>
                    </m:sSub>
                    <m:sSub>
                      <m:sSubPr>
                        <m:ctrlPr>
                          <a:rPr lang="en-US" sz="2720" b="0" i="1" smtClean="0">
                            <a:latin typeface="Cambria Math" panose="02040503050406030204" pitchFamily="18" charset="0"/>
                          </a:rPr>
                        </m:ctrlPr>
                      </m:sSubPr>
                      <m:e>
                        <m:r>
                          <a:rPr lang="en-US" sz="2720" b="0" i="1" smtClean="0">
                            <a:latin typeface="Cambria Math" panose="02040503050406030204" pitchFamily="18" charset="0"/>
                          </a:rPr>
                          <m:t>𝑁</m:t>
                        </m:r>
                      </m:e>
                      <m:sub>
                        <m:r>
                          <a:rPr lang="en-US" sz="2720" b="0" i="1" smtClean="0">
                            <a:latin typeface="Cambria Math" panose="02040503050406030204" pitchFamily="18" charset="0"/>
                          </a:rPr>
                          <m:t>𝑤</m:t>
                        </m:r>
                      </m:sub>
                    </m:sSub>
                    <m:sSub>
                      <m:sSubPr>
                        <m:ctrlPr>
                          <a:rPr lang="en-US" sz="2720" b="0" i="1" smtClean="0">
                            <a:latin typeface="Cambria Math" panose="02040503050406030204" pitchFamily="18" charset="0"/>
                          </a:rPr>
                        </m:ctrlPr>
                      </m:sSubPr>
                      <m:e>
                        <m:r>
                          <a:rPr lang="en-US" sz="2720" b="0" i="1" smtClean="0">
                            <a:latin typeface="Cambria Math" panose="02040503050406030204" pitchFamily="18" charset="0"/>
                          </a:rPr>
                          <m:t>𝑁</m:t>
                        </m:r>
                      </m:e>
                      <m:sub>
                        <m:r>
                          <a:rPr lang="en-US" sz="2720" b="0" i="1" smtClean="0">
                            <a:latin typeface="Cambria Math" panose="02040503050406030204" pitchFamily="18" charset="0"/>
                          </a:rPr>
                          <m:t>h</m:t>
                        </m:r>
                      </m:sub>
                    </m:sSub>
                    <m:sSub>
                      <m:sSubPr>
                        <m:ctrlPr>
                          <a:rPr lang="en-US" sz="2720" b="0" i="1" smtClean="0">
                            <a:latin typeface="Cambria Math" panose="02040503050406030204" pitchFamily="18" charset="0"/>
                          </a:rPr>
                        </m:ctrlPr>
                      </m:sSubPr>
                      <m:e>
                        <m:r>
                          <a:rPr lang="en-US" sz="2720" b="0" i="1" smtClean="0">
                            <a:latin typeface="Cambria Math" panose="02040503050406030204" pitchFamily="18" charset="0"/>
                          </a:rPr>
                          <m:t>𝑁</m:t>
                        </m:r>
                      </m:e>
                      <m:sub>
                        <m:r>
                          <a:rPr lang="en-US" sz="2720" b="0" i="1" smtClean="0">
                            <a:latin typeface="Cambria Math" panose="02040503050406030204" pitchFamily="18" charset="0"/>
                          </a:rPr>
                          <m:t>𝑟</m:t>
                        </m:r>
                      </m:sub>
                    </m:sSub>
                    <m:sSub>
                      <m:sSubPr>
                        <m:ctrlPr>
                          <a:rPr lang="en-US" sz="2720" b="0" i="1" smtClean="0">
                            <a:latin typeface="Cambria Math" panose="02040503050406030204" pitchFamily="18" charset="0"/>
                          </a:rPr>
                        </m:ctrlPr>
                      </m:sSubPr>
                      <m:e>
                        <m:r>
                          <a:rPr lang="en-US" sz="2720" b="0" i="1" smtClean="0">
                            <a:latin typeface="Cambria Math" panose="02040503050406030204" pitchFamily="18" charset="0"/>
                          </a:rPr>
                          <m:t>𝑁</m:t>
                        </m:r>
                      </m:e>
                      <m:sub>
                        <m:r>
                          <a:rPr lang="en-US" sz="2720" b="0" i="1" smtClean="0">
                            <a:latin typeface="Cambria Math" panose="02040503050406030204" pitchFamily="18" charset="0"/>
                          </a:rPr>
                          <m:t>𝑠</m:t>
                        </m:r>
                      </m:sub>
                    </m:sSub>
                  </m:oMath>
                </a14:m>
                <a:r>
                  <a:rPr lang="en-US" sz="2720" dirty="0"/>
                  <a:t>)  iterations &amp; data access</a:t>
                </a:r>
              </a:p>
              <a:p>
                <a:pPr lvl="1"/>
                <a:r>
                  <a:rPr lang="en-US" sz="2720" dirty="0"/>
                  <a:t>Unoptimized code has massive memory requests</a:t>
                </a:r>
              </a:p>
              <a:p>
                <a:r>
                  <a:rPr lang="en-US" sz="3200" dirty="0"/>
                  <a:t>How large the design exploration space of conv2d is?</a:t>
                </a:r>
              </a:p>
              <a:p>
                <a:pPr lvl="1"/>
                <a:r>
                  <a:rPr lang="en-US" sz="2720" dirty="0"/>
                  <a:t>Changing loop order creates 7! variations</a:t>
                </a:r>
              </a:p>
              <a:p>
                <a:pPr lvl="1"/>
                <a:r>
                  <a:rPr lang="en-US" sz="2720" dirty="0"/>
                  <a:t>Tiling each loop once creates 14D loop nest</a:t>
                </a:r>
              </a:p>
              <a:p>
                <a:pPr lvl="1"/>
                <a:r>
                  <a:rPr lang="en-US" sz="2720" dirty="0"/>
                  <a:t>Tiling schema should</a:t>
                </a:r>
              </a:p>
              <a:p>
                <a:pPr marL="548640" lvl="1" indent="0">
                  <a:buNone/>
                </a:pPr>
                <a:r>
                  <a:rPr lang="en-US" sz="2720" dirty="0"/>
                  <a:t>    related to architecture</a:t>
                </a:r>
              </a:p>
              <a:p>
                <a:pPr lvl="1"/>
                <a:endParaRPr lang="en-US" sz="2720" dirty="0"/>
              </a:p>
              <a:p>
                <a:endParaRPr lang="en-US" sz="3200" dirty="0"/>
              </a:p>
              <a:p>
                <a:endParaRPr lang="en-US" sz="3200" dirty="0"/>
              </a:p>
            </p:txBody>
          </p:sp>
        </mc:Choice>
        <mc:Fallback xmlns="">
          <p:sp>
            <p:nvSpPr>
              <p:cNvPr id="3" name="Content Placeholder 2">
                <a:extLst>
                  <a:ext uri="{FF2B5EF4-FFF2-40B4-BE49-F238E27FC236}">
                    <a16:creationId xmlns:a16="http://schemas.microsoft.com/office/drawing/2014/main" id="{24EA14FE-DAD5-EC4F-9EB7-78CA8DFB74B0}"/>
                  </a:ext>
                </a:extLst>
              </p:cNvPr>
              <p:cNvSpPr>
                <a:spLocks noGrp="1" noRot="1" noChangeAspect="1" noMove="1" noResize="1" noEditPoints="1" noAdjustHandles="1" noChangeArrowheads="1" noChangeShapeType="1" noTextEdit="1"/>
              </p:cNvSpPr>
              <p:nvPr>
                <p:ph sz="half" idx="1"/>
              </p:nvPr>
            </p:nvSpPr>
            <p:spPr>
              <a:xfrm>
                <a:off x="828674" y="1364313"/>
                <a:ext cx="9693022" cy="3331865"/>
              </a:xfrm>
              <a:blipFill>
                <a:blip r:embed="rId6"/>
                <a:stretch>
                  <a:fillRect l="-1440" t="-19392" b="-61597"/>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9E7D95F6-A00C-F342-98F6-A7A9C66F3928}"/>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17F5D76E-353E-844D-AA66-6B111A201BC5}"/>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3B38CDCC-E30F-5A42-834A-3306812EE493}"/>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3178D3FB-4DC3-EC4A-BA35-5DBD24235358}"/>
              </a:ext>
            </a:extLst>
          </p:cNvPr>
          <p:cNvSpPr>
            <a:spLocks noGrp="1"/>
          </p:cNvSpPr>
          <p:nvPr>
            <p:ph type="body" sz="quarter" idx="16"/>
          </p:nvPr>
        </p:nvSpPr>
        <p:spPr/>
        <p:txBody>
          <a:bodyPr/>
          <a:lstStyle/>
          <a:p>
            <a:endParaRPr lang="en-US"/>
          </a:p>
        </p:txBody>
      </p:sp>
      <p:pic>
        <p:nvPicPr>
          <p:cNvPr id="13" name="Picture 12">
            <a:extLst>
              <a:ext uri="{FF2B5EF4-FFF2-40B4-BE49-F238E27FC236}">
                <a16:creationId xmlns:a16="http://schemas.microsoft.com/office/drawing/2014/main" id="{364DC234-322E-C440-AC8E-71B6B5F36481}"/>
              </a:ext>
            </a:extLst>
          </p:cNvPr>
          <p:cNvPicPr>
            <a:picLocks noChangeAspect="1"/>
          </p:cNvPicPr>
          <p:nvPr/>
        </p:nvPicPr>
        <p:blipFill>
          <a:blip r:embed="rId7"/>
          <a:stretch>
            <a:fillRect/>
          </a:stretch>
        </p:blipFill>
        <p:spPr>
          <a:xfrm>
            <a:off x="5979160" y="5681828"/>
            <a:ext cx="4445000" cy="1651000"/>
          </a:xfrm>
          <a:prstGeom prst="rect">
            <a:avLst/>
          </a:prstGeom>
        </p:spPr>
      </p:pic>
    </p:spTree>
    <p:custDataLst>
      <p:tags r:id="rId1"/>
    </p:custDataLst>
    <p:extLst>
      <p:ext uri="{BB962C8B-B14F-4D97-AF65-F5344CB8AC3E}">
        <p14:creationId xmlns:p14="http://schemas.microsoft.com/office/powerpoint/2010/main" val="322233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BC9B-ECCD-1D41-B71C-F4456DD2B2CE}"/>
              </a:ext>
            </a:extLst>
          </p:cNvPr>
          <p:cNvSpPr>
            <a:spLocks noGrp="1"/>
          </p:cNvSpPr>
          <p:nvPr>
            <p:ph type="title"/>
          </p:nvPr>
        </p:nvSpPr>
        <p:spPr/>
        <p:txBody>
          <a:bodyPr/>
          <a:lstStyle/>
          <a:p>
            <a:r>
              <a:rPr lang="en-US" dirty="0"/>
              <a:t>Conv2d design space</a:t>
            </a:r>
          </a:p>
        </p:txBody>
      </p:sp>
      <p:sp>
        <p:nvSpPr>
          <p:cNvPr id="3" name="Content Placeholder 2">
            <a:extLst>
              <a:ext uri="{FF2B5EF4-FFF2-40B4-BE49-F238E27FC236}">
                <a16:creationId xmlns:a16="http://schemas.microsoft.com/office/drawing/2014/main" id="{24EA14FE-DAD5-EC4F-9EB7-78CA8DFB74B0}"/>
              </a:ext>
            </a:extLst>
          </p:cNvPr>
          <p:cNvSpPr>
            <a:spLocks noGrp="1"/>
          </p:cNvSpPr>
          <p:nvPr>
            <p:ph sz="half" idx="1"/>
          </p:nvPr>
        </p:nvSpPr>
        <p:spPr>
          <a:xfrm>
            <a:off x="828674" y="1364313"/>
            <a:ext cx="9693022" cy="3331865"/>
          </a:xfrm>
        </p:spPr>
        <p:txBody>
          <a:bodyPr/>
          <a:lstStyle/>
          <a:p>
            <a:r>
              <a:rPr lang="en-US" sz="3200" dirty="0"/>
              <a:t>Design space exploration of 2-level hierarchy</a:t>
            </a:r>
            <a:endParaRPr lang="en-US" sz="2720" dirty="0"/>
          </a:p>
          <a:p>
            <a:endParaRPr lang="en-US" sz="3200" dirty="0"/>
          </a:p>
          <a:p>
            <a:endParaRPr lang="en-US" sz="3200" dirty="0"/>
          </a:p>
        </p:txBody>
      </p:sp>
      <p:sp>
        <p:nvSpPr>
          <p:cNvPr id="4" name="Text Placeholder 3">
            <a:extLst>
              <a:ext uri="{FF2B5EF4-FFF2-40B4-BE49-F238E27FC236}">
                <a16:creationId xmlns:a16="http://schemas.microsoft.com/office/drawing/2014/main" id="{9E7D95F6-A00C-F342-98F6-A7A9C66F3928}"/>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17F5D76E-353E-844D-AA66-6B111A201BC5}"/>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3B38CDCC-E30F-5A42-834A-3306812EE493}"/>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3178D3FB-4DC3-EC4A-BA35-5DBD24235358}"/>
              </a:ext>
            </a:extLst>
          </p:cNvPr>
          <p:cNvSpPr>
            <a:spLocks noGrp="1"/>
          </p:cNvSpPr>
          <p:nvPr>
            <p:ph type="body" sz="quarter" idx="16"/>
          </p:nvPr>
        </p:nvSpPr>
        <p:spPr/>
        <p:txBody>
          <a:bodyPr/>
          <a:lstStyle/>
          <a:p>
            <a:endParaRPr lang="en-US"/>
          </a:p>
        </p:txBody>
      </p:sp>
      <p:pic>
        <p:nvPicPr>
          <p:cNvPr id="10" name="Picture 9">
            <a:extLst>
              <a:ext uri="{FF2B5EF4-FFF2-40B4-BE49-F238E27FC236}">
                <a16:creationId xmlns:a16="http://schemas.microsoft.com/office/drawing/2014/main" id="{D0ADA0D7-6148-6645-9500-FBF74D3C9C5B}"/>
              </a:ext>
            </a:extLst>
          </p:cNvPr>
          <p:cNvPicPr>
            <a:picLocks noChangeAspect="1"/>
          </p:cNvPicPr>
          <p:nvPr/>
        </p:nvPicPr>
        <p:blipFill>
          <a:blip r:embed="rId4"/>
          <a:stretch>
            <a:fillRect/>
          </a:stretch>
        </p:blipFill>
        <p:spPr>
          <a:xfrm>
            <a:off x="3979850" y="2054870"/>
            <a:ext cx="5016500" cy="1384300"/>
          </a:xfrm>
          <a:prstGeom prst="rect">
            <a:avLst/>
          </a:prstGeom>
        </p:spPr>
      </p:pic>
      <p:sp>
        <p:nvSpPr>
          <p:cNvPr id="14" name="Rectangle 13">
            <a:extLst>
              <a:ext uri="{FF2B5EF4-FFF2-40B4-BE49-F238E27FC236}">
                <a16:creationId xmlns:a16="http://schemas.microsoft.com/office/drawing/2014/main" id="{297EB426-61CE-314C-BCC1-9E96359E9F1C}"/>
              </a:ext>
            </a:extLst>
          </p:cNvPr>
          <p:cNvSpPr/>
          <p:nvPr/>
        </p:nvSpPr>
        <p:spPr>
          <a:xfrm>
            <a:off x="1015999" y="2161081"/>
            <a:ext cx="2091705" cy="11761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Memory</a:t>
            </a:r>
          </a:p>
        </p:txBody>
      </p:sp>
      <p:sp>
        <p:nvSpPr>
          <p:cNvPr id="15" name="Rectangle 14">
            <a:extLst>
              <a:ext uri="{FF2B5EF4-FFF2-40B4-BE49-F238E27FC236}">
                <a16:creationId xmlns:a16="http://schemas.microsoft.com/office/drawing/2014/main" id="{54284975-D3C8-2741-B60E-4C70B66323AF}"/>
              </a:ext>
            </a:extLst>
          </p:cNvPr>
          <p:cNvSpPr/>
          <p:nvPr/>
        </p:nvSpPr>
        <p:spPr>
          <a:xfrm>
            <a:off x="1183892" y="4275878"/>
            <a:ext cx="1755916" cy="10997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Cache</a:t>
            </a:r>
          </a:p>
        </p:txBody>
      </p:sp>
      <p:sp>
        <p:nvSpPr>
          <p:cNvPr id="17" name="Oval 16">
            <a:extLst>
              <a:ext uri="{FF2B5EF4-FFF2-40B4-BE49-F238E27FC236}">
                <a16:creationId xmlns:a16="http://schemas.microsoft.com/office/drawing/2014/main" id="{3E3CF5F4-1866-E740-92DB-7CE7984C3409}"/>
              </a:ext>
            </a:extLst>
          </p:cNvPr>
          <p:cNvSpPr/>
          <p:nvPr/>
        </p:nvSpPr>
        <p:spPr>
          <a:xfrm>
            <a:off x="1183892" y="6303187"/>
            <a:ext cx="1907810" cy="968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register</a:t>
            </a:r>
          </a:p>
        </p:txBody>
      </p:sp>
      <p:sp>
        <p:nvSpPr>
          <p:cNvPr id="25" name="TextBox 24">
            <a:extLst>
              <a:ext uri="{FF2B5EF4-FFF2-40B4-BE49-F238E27FC236}">
                <a16:creationId xmlns:a16="http://schemas.microsoft.com/office/drawing/2014/main" id="{65921DC1-7A02-434B-9082-5D54C9C928D1}"/>
              </a:ext>
            </a:extLst>
          </p:cNvPr>
          <p:cNvSpPr txBox="1"/>
          <p:nvPr/>
        </p:nvSpPr>
        <p:spPr>
          <a:xfrm>
            <a:off x="265562" y="3596410"/>
            <a:ext cx="1859483" cy="400110"/>
          </a:xfrm>
          <a:prstGeom prst="rect">
            <a:avLst/>
          </a:prstGeom>
          <a:noFill/>
        </p:spPr>
        <p:txBody>
          <a:bodyPr wrap="none" rtlCol="0">
            <a:spAutoFit/>
          </a:bodyPr>
          <a:lstStyle/>
          <a:p>
            <a:r>
              <a:rPr lang="en-US" sz="2000" dirty="0"/>
              <a:t>Data movement</a:t>
            </a:r>
          </a:p>
        </p:txBody>
      </p:sp>
      <p:sp>
        <p:nvSpPr>
          <p:cNvPr id="26" name="TextBox 25">
            <a:extLst>
              <a:ext uri="{FF2B5EF4-FFF2-40B4-BE49-F238E27FC236}">
                <a16:creationId xmlns:a16="http://schemas.microsoft.com/office/drawing/2014/main" id="{F8333755-47C2-E84F-85E9-7DF057319CD1}"/>
              </a:ext>
            </a:extLst>
          </p:cNvPr>
          <p:cNvSpPr txBox="1"/>
          <p:nvPr/>
        </p:nvSpPr>
        <p:spPr>
          <a:xfrm>
            <a:off x="60196" y="5558317"/>
            <a:ext cx="1859483" cy="400110"/>
          </a:xfrm>
          <a:prstGeom prst="rect">
            <a:avLst/>
          </a:prstGeom>
          <a:noFill/>
        </p:spPr>
        <p:txBody>
          <a:bodyPr wrap="none" rtlCol="0">
            <a:spAutoFit/>
          </a:bodyPr>
          <a:lstStyle/>
          <a:p>
            <a:r>
              <a:rPr lang="en-US" sz="2000" dirty="0"/>
              <a:t>Data movement</a:t>
            </a:r>
          </a:p>
        </p:txBody>
      </p:sp>
      <p:sp>
        <p:nvSpPr>
          <p:cNvPr id="36" name="Up-Down Arrow 35">
            <a:extLst>
              <a:ext uri="{FF2B5EF4-FFF2-40B4-BE49-F238E27FC236}">
                <a16:creationId xmlns:a16="http://schemas.microsoft.com/office/drawing/2014/main" id="{CE1C7639-18E6-CE4C-AEE9-AD8D7D30E5FE}"/>
              </a:ext>
            </a:extLst>
          </p:cNvPr>
          <p:cNvSpPr/>
          <p:nvPr/>
        </p:nvSpPr>
        <p:spPr>
          <a:xfrm>
            <a:off x="1976450" y="3404371"/>
            <a:ext cx="429933" cy="804378"/>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Up-Down Arrow 36">
            <a:extLst>
              <a:ext uri="{FF2B5EF4-FFF2-40B4-BE49-F238E27FC236}">
                <a16:creationId xmlns:a16="http://schemas.microsoft.com/office/drawing/2014/main" id="{E6248A61-EF22-0844-9544-4116749E1703}"/>
              </a:ext>
            </a:extLst>
          </p:cNvPr>
          <p:cNvSpPr/>
          <p:nvPr/>
        </p:nvSpPr>
        <p:spPr>
          <a:xfrm>
            <a:off x="1921377" y="5437227"/>
            <a:ext cx="429933" cy="804378"/>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CF0A7316-5E4E-7741-AB0F-BA4F9DBA1721}"/>
              </a:ext>
            </a:extLst>
          </p:cNvPr>
          <p:cNvSpPr txBox="1"/>
          <p:nvPr/>
        </p:nvSpPr>
        <p:spPr>
          <a:xfrm>
            <a:off x="3614924" y="3436336"/>
            <a:ext cx="7033272" cy="338554"/>
          </a:xfrm>
          <a:prstGeom prst="rect">
            <a:avLst/>
          </a:prstGeom>
          <a:noFill/>
        </p:spPr>
        <p:txBody>
          <a:bodyPr wrap="none" rtlCol="0">
            <a:spAutoFit/>
          </a:bodyPr>
          <a:lstStyle/>
          <a:p>
            <a:r>
              <a:rPr lang="en-US" sz="1600" dirty="0"/>
              <a:t>Loop order &amp; tile-sizes decide data movement volume between memory and cache</a:t>
            </a:r>
          </a:p>
        </p:txBody>
      </p:sp>
      <p:sp>
        <p:nvSpPr>
          <p:cNvPr id="41" name="TextBox 40">
            <a:extLst>
              <a:ext uri="{FF2B5EF4-FFF2-40B4-BE49-F238E27FC236}">
                <a16:creationId xmlns:a16="http://schemas.microsoft.com/office/drawing/2014/main" id="{35B95A33-5BD1-C042-BBE7-C5719587F434}"/>
              </a:ext>
            </a:extLst>
          </p:cNvPr>
          <p:cNvSpPr txBox="1"/>
          <p:nvPr/>
        </p:nvSpPr>
        <p:spPr>
          <a:xfrm>
            <a:off x="3554159" y="5445961"/>
            <a:ext cx="6962547" cy="338554"/>
          </a:xfrm>
          <a:prstGeom prst="rect">
            <a:avLst/>
          </a:prstGeom>
          <a:noFill/>
        </p:spPr>
        <p:txBody>
          <a:bodyPr wrap="none" rtlCol="0">
            <a:spAutoFit/>
          </a:bodyPr>
          <a:lstStyle/>
          <a:p>
            <a:r>
              <a:rPr lang="en-US" sz="1600" dirty="0"/>
              <a:t>Loop order &amp; tile-sizes decide data movement volume between cache and register</a:t>
            </a:r>
          </a:p>
        </p:txBody>
      </p:sp>
      <p:pic>
        <p:nvPicPr>
          <p:cNvPr id="47" name="Picture 46">
            <a:extLst>
              <a:ext uri="{FF2B5EF4-FFF2-40B4-BE49-F238E27FC236}">
                <a16:creationId xmlns:a16="http://schemas.microsoft.com/office/drawing/2014/main" id="{D8DD5D59-DAF7-4043-B4A6-49915A1C878A}"/>
              </a:ext>
            </a:extLst>
          </p:cNvPr>
          <p:cNvPicPr>
            <a:picLocks noChangeAspect="1"/>
          </p:cNvPicPr>
          <p:nvPr/>
        </p:nvPicPr>
        <p:blipFill>
          <a:blip r:embed="rId5"/>
          <a:stretch>
            <a:fillRect/>
          </a:stretch>
        </p:blipFill>
        <p:spPr>
          <a:xfrm>
            <a:off x="4095489" y="4125161"/>
            <a:ext cx="4737100" cy="1320800"/>
          </a:xfrm>
          <a:prstGeom prst="rect">
            <a:avLst/>
          </a:prstGeom>
        </p:spPr>
      </p:pic>
      <p:pic>
        <p:nvPicPr>
          <p:cNvPr id="48" name="Picture 47">
            <a:extLst>
              <a:ext uri="{FF2B5EF4-FFF2-40B4-BE49-F238E27FC236}">
                <a16:creationId xmlns:a16="http://schemas.microsoft.com/office/drawing/2014/main" id="{FB76A7AD-794F-4C4E-87E4-CFF06CF2A643}"/>
              </a:ext>
            </a:extLst>
          </p:cNvPr>
          <p:cNvPicPr>
            <a:picLocks noChangeAspect="1"/>
          </p:cNvPicPr>
          <p:nvPr/>
        </p:nvPicPr>
        <p:blipFill>
          <a:blip r:embed="rId6"/>
          <a:stretch>
            <a:fillRect/>
          </a:stretch>
        </p:blipFill>
        <p:spPr>
          <a:xfrm>
            <a:off x="4095489" y="6123221"/>
            <a:ext cx="4711700" cy="1587500"/>
          </a:xfrm>
          <a:prstGeom prst="rect">
            <a:avLst/>
          </a:prstGeom>
        </p:spPr>
      </p:pic>
      <p:sp>
        <p:nvSpPr>
          <p:cNvPr id="49" name="TextBox 48">
            <a:extLst>
              <a:ext uri="{FF2B5EF4-FFF2-40B4-BE49-F238E27FC236}">
                <a16:creationId xmlns:a16="http://schemas.microsoft.com/office/drawing/2014/main" id="{87E73EB9-6FD6-FC43-8C2E-5C34A9F91523}"/>
              </a:ext>
            </a:extLst>
          </p:cNvPr>
          <p:cNvSpPr txBox="1"/>
          <p:nvPr/>
        </p:nvSpPr>
        <p:spPr>
          <a:xfrm>
            <a:off x="9072937" y="2232214"/>
            <a:ext cx="1861985" cy="707886"/>
          </a:xfrm>
          <a:prstGeom prst="rect">
            <a:avLst/>
          </a:prstGeom>
          <a:noFill/>
        </p:spPr>
        <p:txBody>
          <a:bodyPr wrap="none" rtlCol="0">
            <a:spAutoFit/>
          </a:bodyPr>
          <a:lstStyle/>
          <a:p>
            <a:r>
              <a:rPr lang="en-US" sz="2000" dirty="0"/>
              <a:t>7! Permutations</a:t>
            </a:r>
          </a:p>
          <a:p>
            <a:r>
              <a:rPr lang="en-US" sz="2000" dirty="0"/>
              <a:t>7 tile-size vars</a:t>
            </a:r>
          </a:p>
        </p:txBody>
      </p:sp>
      <p:sp>
        <p:nvSpPr>
          <p:cNvPr id="51" name="TextBox 50">
            <a:extLst>
              <a:ext uri="{FF2B5EF4-FFF2-40B4-BE49-F238E27FC236}">
                <a16:creationId xmlns:a16="http://schemas.microsoft.com/office/drawing/2014/main" id="{22A453B1-5A7E-7D48-8240-652F4AE8C42D}"/>
              </a:ext>
            </a:extLst>
          </p:cNvPr>
          <p:cNvSpPr txBox="1"/>
          <p:nvPr/>
        </p:nvSpPr>
        <p:spPr>
          <a:xfrm>
            <a:off x="8996350" y="4437853"/>
            <a:ext cx="1861985" cy="707886"/>
          </a:xfrm>
          <a:prstGeom prst="rect">
            <a:avLst/>
          </a:prstGeom>
          <a:noFill/>
        </p:spPr>
        <p:txBody>
          <a:bodyPr wrap="none" rtlCol="0">
            <a:spAutoFit/>
          </a:bodyPr>
          <a:lstStyle/>
          <a:p>
            <a:r>
              <a:rPr lang="en-US" sz="2000" dirty="0"/>
              <a:t>7! Permutations</a:t>
            </a:r>
          </a:p>
          <a:p>
            <a:r>
              <a:rPr lang="en-US" sz="2000" dirty="0"/>
              <a:t>7 tile-size vars</a:t>
            </a:r>
          </a:p>
        </p:txBody>
      </p:sp>
    </p:spTree>
    <p:custDataLst>
      <p:tags r:id="rId1"/>
    </p:custDataLst>
    <p:extLst>
      <p:ext uri="{BB962C8B-B14F-4D97-AF65-F5344CB8AC3E}">
        <p14:creationId xmlns:p14="http://schemas.microsoft.com/office/powerpoint/2010/main" val="222001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blinds(horizontal)">
                                      <p:cBhvr>
                                        <p:cTn id="15" dur="500"/>
                                        <p:tgtEl>
                                          <p:spTgt spid="3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linds(horizontal)">
                                      <p:cBhvr>
                                        <p:cTn id="21" dur="500"/>
                                        <p:tgtEl>
                                          <p:spTgt spid="1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linds(horizontal)">
                                      <p:cBhvr>
                                        <p:cTn id="24" dur="500"/>
                                        <p:tgtEl>
                                          <p:spTgt spid="2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linds(horizontal)">
                                      <p:cBhvr>
                                        <p:cTn id="27" dur="500"/>
                                        <p:tgtEl>
                                          <p:spTgt spid="3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linds(horizontal)">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blinds(horizontal)">
                                      <p:cBhvr>
                                        <p:cTn id="35" dur="5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blinds(horizontal)">
                                      <p:cBhvr>
                                        <p:cTn id="40" dur="500"/>
                                        <p:tgtEl>
                                          <p:spTgt spid="47"/>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blinds(horizontal)">
                                      <p:cBhvr>
                                        <p:cTn id="43" dur="500"/>
                                        <p:tgtEl>
                                          <p:spTgt spid="41"/>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blinds(horizontal)">
                                      <p:cBhvr>
                                        <p:cTn id="46" dur="500"/>
                                        <p:tgtEl>
                                          <p:spTgt spid="51"/>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linds(horizontal)">
                                      <p:cBhvr>
                                        <p:cTn id="51" dur="500"/>
                                        <p:tgtEl>
                                          <p:spTgt spid="10"/>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blinds(horizontal)">
                                      <p:cBhvr>
                                        <p:cTn id="54" dur="500"/>
                                        <p:tgtEl>
                                          <p:spTgt spid="40"/>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blinds(horizontal)">
                                      <p:cBhvr>
                                        <p:cTn id="5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25" grpId="0"/>
      <p:bldP spid="26" grpId="0"/>
      <p:bldP spid="36" grpId="0" animBg="1"/>
      <p:bldP spid="37" grpId="0" animBg="1"/>
      <p:bldP spid="40" grpId="0"/>
      <p:bldP spid="41" grpId="0"/>
      <p:bldP spid="49" grpId="0"/>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2FEA-7B81-3F43-B2D4-D320B557D975}"/>
              </a:ext>
            </a:extLst>
          </p:cNvPr>
          <p:cNvSpPr>
            <a:spLocks noGrp="1"/>
          </p:cNvSpPr>
          <p:nvPr>
            <p:ph type="title"/>
          </p:nvPr>
        </p:nvSpPr>
        <p:spPr/>
        <p:txBody>
          <a:bodyPr/>
          <a:lstStyle/>
          <a:p>
            <a:r>
              <a:rPr lang="en-US" dirty="0"/>
              <a:t>System overview</a:t>
            </a:r>
          </a:p>
        </p:txBody>
      </p:sp>
      <p:sp>
        <p:nvSpPr>
          <p:cNvPr id="3" name="Content Placeholder 2">
            <a:extLst>
              <a:ext uri="{FF2B5EF4-FFF2-40B4-BE49-F238E27FC236}">
                <a16:creationId xmlns:a16="http://schemas.microsoft.com/office/drawing/2014/main" id="{FD707AFD-8E82-014A-9616-6D30DC7EF618}"/>
              </a:ext>
            </a:extLst>
          </p:cNvPr>
          <p:cNvSpPr>
            <a:spLocks noGrp="1"/>
          </p:cNvSpPr>
          <p:nvPr>
            <p:ph sz="half" idx="1"/>
          </p:nvPr>
        </p:nvSpPr>
        <p:spPr>
          <a:xfrm>
            <a:off x="930275" y="3247459"/>
            <a:ext cx="9595485" cy="4239191"/>
          </a:xfrm>
        </p:spPr>
        <p:txBody>
          <a:bodyPr/>
          <a:lstStyle/>
          <a:p>
            <a:r>
              <a:rPr lang="en-US" sz="3200" dirty="0"/>
              <a:t>Stage 1: Modeling &amp; pruning</a:t>
            </a:r>
          </a:p>
          <a:p>
            <a:pPr lvl="1"/>
            <a:r>
              <a:rPr lang="en-US" sz="2720" dirty="0"/>
              <a:t>Modeling data volume in analytical expression</a:t>
            </a:r>
          </a:p>
          <a:p>
            <a:pPr lvl="1"/>
            <a:r>
              <a:rPr lang="en-US" sz="2720" dirty="0"/>
              <a:t>Pruning to eliminate design space explosion</a:t>
            </a:r>
          </a:p>
          <a:p>
            <a:r>
              <a:rPr lang="en-US" sz="3200" dirty="0"/>
              <a:t>Stage 2: Solving machinery</a:t>
            </a:r>
          </a:p>
          <a:p>
            <a:pPr lvl="1"/>
            <a:r>
              <a:rPr lang="en-US" sz="2720" dirty="0"/>
              <a:t>Find the solution of the modelled problem</a:t>
            </a:r>
          </a:p>
          <a:p>
            <a:r>
              <a:rPr lang="en-US" sz="3200" dirty="0"/>
              <a:t>Stage 3: Code generation</a:t>
            </a:r>
          </a:p>
          <a:p>
            <a:pPr lvl="1"/>
            <a:r>
              <a:rPr lang="en-US" sz="2720" dirty="0"/>
              <a:t>Parallelism, SIMD, etc.</a:t>
            </a:r>
          </a:p>
        </p:txBody>
      </p:sp>
      <p:sp>
        <p:nvSpPr>
          <p:cNvPr id="4" name="Text Placeholder 3">
            <a:extLst>
              <a:ext uri="{FF2B5EF4-FFF2-40B4-BE49-F238E27FC236}">
                <a16:creationId xmlns:a16="http://schemas.microsoft.com/office/drawing/2014/main" id="{D1A45E6C-F952-EB4F-A119-7998F86EF1F7}"/>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FDE0C4AF-C861-EF45-8247-DEA14ED6BC11}"/>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1812DE67-1BDA-B641-B075-84A9D9F8F727}"/>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A1B6F980-B745-A04B-8794-2E95549E9155}"/>
              </a:ext>
            </a:extLst>
          </p:cNvPr>
          <p:cNvSpPr>
            <a:spLocks noGrp="1"/>
          </p:cNvSpPr>
          <p:nvPr>
            <p:ph type="body" sz="quarter" idx="16"/>
          </p:nvPr>
        </p:nvSpPr>
        <p:spPr/>
        <p:txBody>
          <a:bodyPr/>
          <a:lstStyle/>
          <a:p>
            <a:endParaRPr lang="en-US"/>
          </a:p>
        </p:txBody>
      </p:sp>
      <p:pic>
        <p:nvPicPr>
          <p:cNvPr id="50" name="Picture 49">
            <a:extLst>
              <a:ext uri="{FF2B5EF4-FFF2-40B4-BE49-F238E27FC236}">
                <a16:creationId xmlns:a16="http://schemas.microsoft.com/office/drawing/2014/main" id="{BAB32FC6-E8E6-DC45-9EF8-A2221F23F58B}"/>
              </a:ext>
            </a:extLst>
          </p:cNvPr>
          <p:cNvPicPr>
            <a:picLocks noChangeAspect="1"/>
          </p:cNvPicPr>
          <p:nvPr/>
        </p:nvPicPr>
        <p:blipFill>
          <a:blip r:embed="rId4"/>
          <a:stretch>
            <a:fillRect/>
          </a:stretch>
        </p:blipFill>
        <p:spPr>
          <a:xfrm>
            <a:off x="408641" y="1615687"/>
            <a:ext cx="10381296" cy="1268481"/>
          </a:xfrm>
          <a:prstGeom prst="rect">
            <a:avLst/>
          </a:prstGeom>
        </p:spPr>
      </p:pic>
    </p:spTree>
    <p:custDataLst>
      <p:tags r:id="rId1"/>
    </p:custDataLst>
    <p:extLst>
      <p:ext uri="{BB962C8B-B14F-4D97-AF65-F5344CB8AC3E}">
        <p14:creationId xmlns:p14="http://schemas.microsoft.com/office/powerpoint/2010/main" val="206217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2|0.8|9.3|24.4|16.2|9.6"/>
</p:tagLst>
</file>

<file path=ppt/tags/tag10.xml><?xml version="1.0" encoding="utf-8"?>
<p:tagLst xmlns:a="http://schemas.openxmlformats.org/drawingml/2006/main" xmlns:r="http://schemas.openxmlformats.org/officeDocument/2006/relationships" xmlns:p="http://schemas.openxmlformats.org/presentationml/2006/main">
  <p:tag name="TIMING" val="|0.2|0.8|9.3|24.4|16.2|9.6"/>
</p:tagLst>
</file>

<file path=ppt/tags/tag11.xml><?xml version="1.0" encoding="utf-8"?>
<p:tagLst xmlns:a="http://schemas.openxmlformats.org/drawingml/2006/main" xmlns:r="http://schemas.openxmlformats.org/officeDocument/2006/relationships" xmlns:p="http://schemas.openxmlformats.org/presentationml/2006/main">
  <p:tag name="TIMING" val="|18.5|9.3|10.1|13.6"/>
</p:tagLst>
</file>

<file path=ppt/tags/tag12.xml><?xml version="1.0" encoding="utf-8"?>
<p:tagLst xmlns:a="http://schemas.openxmlformats.org/drawingml/2006/main" xmlns:r="http://schemas.openxmlformats.org/officeDocument/2006/relationships" xmlns:p="http://schemas.openxmlformats.org/presentationml/2006/main">
  <p:tag name="TIMING" val="|1.9|5|24.1|7.2"/>
</p:tagLst>
</file>

<file path=ppt/tags/tag13.xml><?xml version="1.0" encoding="utf-8"?>
<p:tagLst xmlns:a="http://schemas.openxmlformats.org/drawingml/2006/main" xmlns:r="http://schemas.openxmlformats.org/officeDocument/2006/relationships" xmlns:p="http://schemas.openxmlformats.org/presentationml/2006/main">
  <p:tag name="TIMING" val="|5.3|26.2|17.3|13.7|15"/>
</p:tagLst>
</file>

<file path=ppt/tags/tag2.xml><?xml version="1.0" encoding="utf-8"?>
<p:tagLst xmlns:a="http://schemas.openxmlformats.org/drawingml/2006/main" xmlns:r="http://schemas.openxmlformats.org/officeDocument/2006/relationships" xmlns:p="http://schemas.openxmlformats.org/presentationml/2006/main">
  <p:tag name="TIMING" val="|0.9|0.9|12.9|1.5|2"/>
</p:tagLst>
</file>

<file path=ppt/tags/tag3.xml><?xml version="1.0" encoding="utf-8"?>
<p:tagLst xmlns:a="http://schemas.openxmlformats.org/drawingml/2006/main" xmlns:r="http://schemas.openxmlformats.org/officeDocument/2006/relationships" xmlns:p="http://schemas.openxmlformats.org/presentationml/2006/main">
  <p:tag name="TIMING" val="|12.7|8.7|11.7"/>
</p:tagLst>
</file>

<file path=ppt/tags/tag4.xml><?xml version="1.0" encoding="utf-8"?>
<p:tagLst xmlns:a="http://schemas.openxmlformats.org/drawingml/2006/main" xmlns:r="http://schemas.openxmlformats.org/officeDocument/2006/relationships" xmlns:p="http://schemas.openxmlformats.org/presentationml/2006/main">
  <p:tag name="TIMING" val="|30.4|15.6|7.1|8.4|10.3|3.7|8.4|24.2|2.2|5|17.6|5.7|4.4|12.7|1.2|5.6|3.6|3.2|2.3"/>
</p:tagLst>
</file>

<file path=ppt/tags/tag5.xml><?xml version="1.0" encoding="utf-8"?>
<p:tagLst xmlns:a="http://schemas.openxmlformats.org/drawingml/2006/main" xmlns:r="http://schemas.openxmlformats.org/officeDocument/2006/relationships" xmlns:p="http://schemas.openxmlformats.org/presentationml/2006/main">
  <p:tag name="TIMING" val="|5.1|5.5|6.6|13.5|6.1|6|3|3|10.5|24"/>
</p:tagLst>
</file>

<file path=ppt/tags/tag6.xml><?xml version="1.0" encoding="utf-8"?>
<p:tagLst xmlns:a="http://schemas.openxmlformats.org/drawingml/2006/main" xmlns:r="http://schemas.openxmlformats.org/officeDocument/2006/relationships" xmlns:p="http://schemas.openxmlformats.org/presentationml/2006/main">
  <p:tag name="TIMING" val="|9.4|11.6|8.4"/>
</p:tagLst>
</file>

<file path=ppt/tags/tag7.xml><?xml version="1.0" encoding="utf-8"?>
<p:tagLst xmlns:a="http://schemas.openxmlformats.org/drawingml/2006/main" xmlns:r="http://schemas.openxmlformats.org/officeDocument/2006/relationships" xmlns:p="http://schemas.openxmlformats.org/presentationml/2006/main">
  <p:tag name="TIMING" val="|12.7|20.7|15.6|12.5|18.4"/>
</p:tagLst>
</file>

<file path=ppt/tags/tag8.xml><?xml version="1.0" encoding="utf-8"?>
<p:tagLst xmlns:a="http://schemas.openxmlformats.org/drawingml/2006/main" xmlns:r="http://schemas.openxmlformats.org/officeDocument/2006/relationships" xmlns:p="http://schemas.openxmlformats.org/presentationml/2006/main">
  <p:tag name="TIMING" val="|5.9|14.8|4|12.3|9.4|2.1|1.3|14.9|1.1|9.9|4.4|6.4"/>
</p:tagLst>
</file>

<file path=ppt/tags/tag9.xml><?xml version="1.0" encoding="utf-8"?>
<p:tagLst xmlns:a="http://schemas.openxmlformats.org/drawingml/2006/main" xmlns:r="http://schemas.openxmlformats.org/officeDocument/2006/relationships" xmlns:p="http://schemas.openxmlformats.org/presentationml/2006/main">
  <p:tag name="TIMING" val="|5.5|15.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7F15D18245C1458954909DB36AE657" ma:contentTypeVersion="0" ma:contentTypeDescription="Create a new document." ma:contentTypeScope="" ma:versionID="31d1ffe5a42fea02fd9322eb624dbb2b">
  <xsd:schema xmlns:xsd="http://www.w3.org/2001/XMLSchema" xmlns:xs="http://www.w3.org/2001/XMLSchema" xmlns:p="http://schemas.microsoft.com/office/2006/metadata/properties" xmlns:ns2="402b49ca-617a-4412-a136-22a821ef8eb4" targetNamespace="http://schemas.microsoft.com/office/2006/metadata/properties" ma:root="true" ma:fieldsID="2b995caac7fa654b91bcd9862e99db1b" ns2:_="">
    <xsd:import namespace="402b49ca-617a-4412-a136-22a821ef8eb4"/>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2b49ca-617a-4412-a136-22a821ef8eb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402b49ca-617a-4412-a136-22a821ef8eb4">PULSEDOC-1743074161-58</_dlc_DocId>
    <_dlc_DocIdUrl xmlns="402b49ca-617a-4412-a136-22a821ef8eb4">
      <Url>https://pulse.utah.edu/site/marcomm/_layouts/15/DocIdRedir.aspx?ID=PULSEDOC-1743074161-58</Url>
      <Description>PULSEDOC-1743074161-58</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46632D-6F77-41CB-AF7B-1A02CDAC0F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2b49ca-617a-4412-a136-22a821ef8e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6F08B7-1F71-4F99-B35D-690FBC859C9A}">
  <ds:schemaRefs>
    <ds:schemaRef ds:uri="http://schemas.microsoft.com/sharepoint/events"/>
  </ds:schemaRefs>
</ds:datastoreItem>
</file>

<file path=customXml/itemProps3.xml><?xml version="1.0" encoding="utf-8"?>
<ds:datastoreItem xmlns:ds="http://schemas.openxmlformats.org/officeDocument/2006/customXml" ds:itemID="{405D53D2-4C8C-4500-874F-8AD70E4DEB2D}">
  <ds:schemaRefs>
    <ds:schemaRef ds:uri="http://schemas.microsoft.com/office/2006/metadata/properties"/>
    <ds:schemaRef ds:uri="402b49ca-617a-4412-a136-22a821ef8eb4"/>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customXml/itemProps4.xml><?xml version="1.0" encoding="utf-8"?>
<ds:datastoreItem xmlns:ds="http://schemas.openxmlformats.org/officeDocument/2006/customXml" ds:itemID="{BCDE85B8-B306-4605-8819-4A30DA8C0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23410</TotalTime>
  <Words>3036</Words>
  <Application>Microsoft Macintosh PowerPoint</Application>
  <PresentationFormat>Custom</PresentationFormat>
  <Paragraphs>516</Paragraphs>
  <Slides>34</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Century Gothic Bold</vt:lpstr>
      <vt:lpstr>Century Gothic Bold Italic</vt:lpstr>
      <vt:lpstr>Apple Chancery</vt:lpstr>
      <vt:lpstr>Arial</vt:lpstr>
      <vt:lpstr>Bell MT</vt:lpstr>
      <vt:lpstr>Calibri</vt:lpstr>
      <vt:lpstr>Cambria Math</vt:lpstr>
      <vt:lpstr>Century Gothic</vt:lpstr>
      <vt:lpstr>Consolas</vt:lpstr>
      <vt:lpstr>Gabriola</vt:lpstr>
      <vt:lpstr>Garamond</vt:lpstr>
      <vt:lpstr>Office Theme</vt:lpstr>
      <vt:lpstr>Model-driven optimization of tensor computations</vt:lpstr>
      <vt:lpstr>Contents</vt:lpstr>
      <vt:lpstr>motivation</vt:lpstr>
      <vt:lpstr>motivation</vt:lpstr>
      <vt:lpstr>Motivation</vt:lpstr>
      <vt:lpstr>optimization of basic tensor operators</vt:lpstr>
      <vt:lpstr>Conv2d design space</vt:lpstr>
      <vt:lpstr>Conv2d design space</vt:lpstr>
      <vt:lpstr>System overview</vt:lpstr>
      <vt:lpstr>data volume Modle: Matmul example</vt:lpstr>
      <vt:lpstr>Pruning volume expression</vt:lpstr>
      <vt:lpstr>Pruning results </vt:lpstr>
      <vt:lpstr>Solving machinery</vt:lpstr>
      <vt:lpstr>Code generation</vt:lpstr>
      <vt:lpstr>Experiment Overview</vt:lpstr>
      <vt:lpstr>Experiment: performance comparison </vt:lpstr>
      <vt:lpstr>Using model in deep learning compiler</vt:lpstr>
      <vt:lpstr>Using model in deep learning compiler</vt:lpstr>
      <vt:lpstr>Using model in deep learning compiler</vt:lpstr>
      <vt:lpstr>Efficient distributed algorithm derivation: conv2d</vt:lpstr>
      <vt:lpstr>Overview</vt:lpstr>
      <vt:lpstr>Systematic algorithm construction</vt:lpstr>
      <vt:lpstr>Matmul: Global solution</vt:lpstr>
      <vt:lpstr>Construct distributed memory algorithm</vt:lpstr>
      <vt:lpstr>CNN: Global solution</vt:lpstr>
      <vt:lpstr>Future work</vt:lpstr>
      <vt:lpstr>Future work: lu example</vt:lpstr>
      <vt:lpstr>LU Example</vt:lpstr>
      <vt:lpstr>Performance model</vt:lpstr>
      <vt:lpstr>Tileable loop detection</vt:lpstr>
      <vt:lpstr>Thanks for listening</vt:lpstr>
      <vt:lpstr>Motivation</vt:lpstr>
      <vt:lpstr>Existing work</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Svaren</dc:creator>
  <cp:lastModifiedBy>ayanami akira</cp:lastModifiedBy>
  <cp:revision>427</cp:revision>
  <cp:lastPrinted>2016-08-31T21:58:28Z</cp:lastPrinted>
  <dcterms:created xsi:type="dcterms:W3CDTF">2016-08-02T16:41:37Z</dcterms:created>
  <dcterms:modified xsi:type="dcterms:W3CDTF">2021-08-11T07:20:57Z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0x0101000B7F15D18245C1458954909DB36AE657</vt:lpwstr>
  </property>
  <property fmtid="{D5CDD505-2E9C-101B-9397-08002B2CF9AE}" pid="3" name="_dlc_DocIdItemGuid">
    <vt:lpwstr>05119da2-ac92-459a-979b-c26962d971ed</vt:lpwstr>
  </property>
</Properties>
</file>